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256" r:id="rId2"/>
    <p:sldId id="259" r:id="rId3"/>
    <p:sldId id="260" r:id="rId4"/>
    <p:sldId id="261" r:id="rId5"/>
    <p:sldId id="262" r:id="rId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0">
          <p15:clr>
            <a:srgbClr val="A4A3A4"/>
          </p15:clr>
        </p15:guide>
        <p15:guide id="2" pos="187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0080"/>
    <a:srgbClr val="800040"/>
    <a:srgbClr val="F2FDF7"/>
    <a:srgbClr val="5D7E9D"/>
    <a:srgbClr val="191919"/>
    <a:srgbClr val="8000FF"/>
    <a:srgbClr val="0080FF"/>
    <a:srgbClr val="CC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18" autoAdjust="0"/>
    <p:restoredTop sz="91734" autoAdjust="0"/>
  </p:normalViewPr>
  <p:slideViewPr>
    <p:cSldViewPr snapToObjects="1">
      <p:cViewPr varScale="1">
        <p:scale>
          <a:sx n="61" d="100"/>
          <a:sy n="61" d="100"/>
        </p:scale>
        <p:origin x="1228" y="56"/>
      </p:cViewPr>
      <p:guideLst>
        <p:guide orient="horz" pos="3360"/>
        <p:guide pos="18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80" d="100"/>
          <a:sy n="80" d="100"/>
        </p:scale>
        <p:origin x="-1974" y="-78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customXml" Target="../customXml/item3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openxmlformats.org/officeDocument/2006/relationships/customXml" Target="../customXml/item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AA61A1E3-C4F5-418D-A52C-9A5AD7B1A2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44210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C7BE51AE-0644-4165-9A0C-493D8466CE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73197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117BE33-6C7C-49DF-98E2-FAEDF299BA23}" type="slidenum">
              <a:rPr lang="en-US" altLang="en-US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859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8"/>
          <p:cNvSpPr txBox="1">
            <a:spLocks noChangeArrowheads="1"/>
          </p:cNvSpPr>
          <p:nvPr userDrawn="1"/>
        </p:nvSpPr>
        <p:spPr bwMode="auto">
          <a:xfrm rot="19237452">
            <a:off x="4622800" y="5191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GB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96975"/>
            <a:ext cx="7772400" cy="1470025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5275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A52941B-879C-42BA-B5E2-F1D2ACB019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1008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452253-E7AD-4D94-BC46-72F909B7C1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317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0260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0260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F3F0F-1947-4B1E-9BCA-49F823D83B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9123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3700463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85FA6A-237A-4F6B-A414-7617F2E260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3369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37004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7004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0164BD-8894-4569-BFFB-7FB26FE00D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2534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64F0A4-C518-465E-AE98-EF38CA48D9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0368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3311D0-C221-475D-9E4B-B1C17557FD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5836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1E3252-EFFA-4643-AE97-EF5A73CDC9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9201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5D64E-1016-463A-92DF-9A526ECCD8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0603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E13605-62CF-41AB-A029-BDC51CC96A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2029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A594F8-092D-4E79-AC1F-417738B148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8137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B2043-2BAE-4D63-8BF7-FAA024CAB0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5470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5274B8-09A2-4042-A9EB-8240BE512F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2638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8" t="23334" r="61761" b="19835"/>
          <a:stretch>
            <a:fillRect/>
          </a:stretch>
        </p:blipFill>
        <p:spPr bwMode="auto">
          <a:xfrm>
            <a:off x="-14288" y="0"/>
            <a:ext cx="16779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3"/>
          <p:cNvSpPr>
            <a:spLocks noChangeArrowheads="1"/>
          </p:cNvSpPr>
          <p:nvPr userDrawn="1"/>
        </p:nvSpPr>
        <p:spPr bwMode="auto">
          <a:xfrm>
            <a:off x="1600200" y="0"/>
            <a:ext cx="75438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CCCC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GB" altLang="en-US"/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370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3AB1AF43-CB6D-4C77-A784-134BAF3349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openxmlformats.org/officeDocument/2006/relationships/image" Target="../media/image5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Relationship Id="rId9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microsoft.com/office/2007/relationships/media" Target="../media/media4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11.svg"/><Relationship Id="rId5" Type="http://schemas.microsoft.com/office/2007/relationships/media" Target="../media/media5.mp3"/><Relationship Id="rId10" Type="http://schemas.openxmlformats.org/officeDocument/2006/relationships/image" Target="../media/image10.png"/><Relationship Id="rId4" Type="http://schemas.openxmlformats.org/officeDocument/2006/relationships/audio" Target="../media/media4.mp3"/><Relationship Id="rId9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eYYUAib5EWo?feature=oemb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5"/>
          <p:cNvSpPr txBox="1">
            <a:spLocks noChangeArrowheads="1"/>
          </p:cNvSpPr>
          <p:nvPr/>
        </p:nvSpPr>
        <p:spPr bwMode="auto">
          <a:xfrm>
            <a:off x="3870325" y="17192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123" name="Text Box 58"/>
          <p:cNvSpPr txBox="1">
            <a:spLocks noChangeArrowheads="1"/>
          </p:cNvSpPr>
          <p:nvPr/>
        </p:nvSpPr>
        <p:spPr bwMode="auto">
          <a:xfrm>
            <a:off x="898525" y="30146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EC9860-50B5-4261-A120-A22EC5706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124" name="Rectangle 62"/>
          <p:cNvSpPr>
            <a:spLocks noChangeArrowheads="1"/>
          </p:cNvSpPr>
          <p:nvPr/>
        </p:nvSpPr>
        <p:spPr bwMode="auto">
          <a:xfrm>
            <a:off x="-508" y="5697252"/>
            <a:ext cx="91440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SOSBAN FACH</a:t>
            </a:r>
            <a:endParaRPr lang="en-US" altLang="en-US" sz="11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218AD-4391-46D8-9214-423595E8C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696" y="274638"/>
            <a:ext cx="6851104" cy="1143000"/>
          </a:xfrm>
        </p:spPr>
        <p:txBody>
          <a:bodyPr/>
          <a:lstStyle/>
          <a:p>
            <a:r>
              <a:rPr lang="en-GB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SOSBAN FACH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7A59C97-546E-48BA-92F3-A57323E0A61F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589683" y="1628800"/>
            <a:ext cx="3832947" cy="404917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53920" tIns="31740" rIns="0" bIns="1587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Mae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bys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Meri-Ann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wedi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brifo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Dafydd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gwas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ddim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iach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Mae'r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baban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y crud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crio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A'r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gath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wedi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sgramo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Joni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bach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rgbClr val="20212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Sosban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fach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berwi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tân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Sosban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fawr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berwi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llawr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A'r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gath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wedi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sgramo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Joni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bach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914400" marR="0" lvl="2" indent="-9144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rgbClr val="20212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marR="0" lvl="2" indent="-9144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Dai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bach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soldiwr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914400" marR="0" lvl="2" indent="-9144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Dai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bach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soldiwr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914400" marR="0" lvl="2" indent="-9144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Dai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bach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soldiwr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914400" marR="0" lvl="2" indent="-9144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chwt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ei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grys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 mas.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984B56E8-44C3-49D9-93C4-15A8683FEF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3561" y="1628800"/>
            <a:ext cx="3832946" cy="435694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53920" tIns="31740" rIns="0" bIns="15870" numCol="1" anchor="ctr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-457200">
              <a:spcBef>
                <a:spcPct val="0"/>
              </a:spcBef>
              <a:buFontTx/>
              <a:buNone/>
            </a:pP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Mae </a:t>
            </a: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bys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Meri-Ann </a:t>
            </a: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wedi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gwella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lvl="1" indent="-457200">
              <a:spcBef>
                <a:spcPct val="0"/>
              </a:spcBef>
              <a:buFontTx/>
              <a:buNone/>
            </a:pP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Dafydd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gwas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yn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fedd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457200" lvl="1" indent="-457200">
              <a:spcBef>
                <a:spcPct val="0"/>
              </a:spcBef>
              <a:buFontTx/>
              <a:buNone/>
            </a:pP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Mae'r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baban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yn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 crud </a:t>
            </a: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wedi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tyfu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457200" lvl="1" indent="-457200">
              <a:spcBef>
                <a:spcPct val="0"/>
              </a:spcBef>
              <a:buFontTx/>
              <a:buNone/>
            </a:pP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A'r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gath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wedi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huno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mewn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hedd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lvl="1" indent="-457200">
              <a:spcBef>
                <a:spcPct val="0"/>
              </a:spcBef>
              <a:buFontTx/>
              <a:buNone/>
            </a:pPr>
            <a:endParaRPr lang="en-US" altLang="en-US" sz="2000" kern="0" dirty="0">
              <a:solidFill>
                <a:srgbClr val="20212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-457200">
              <a:spcBef>
                <a:spcPct val="0"/>
              </a:spcBef>
              <a:buFontTx/>
              <a:buNone/>
            </a:pP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Sosban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fach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yn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berwi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tân</a:t>
            </a:r>
            <a:endParaRPr lang="en-US" altLang="en-US" sz="2000" kern="0" dirty="0">
              <a:solidFill>
                <a:srgbClr val="20212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-457200">
              <a:spcBef>
                <a:spcPct val="0"/>
              </a:spcBef>
              <a:buFontTx/>
              <a:buNone/>
            </a:pP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Sosban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fawr </a:t>
            </a: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yn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berwi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llawr</a:t>
            </a:r>
            <a:endParaRPr lang="en-US" altLang="en-US" sz="2000" kern="0" dirty="0">
              <a:solidFill>
                <a:srgbClr val="20212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-457200">
              <a:spcBef>
                <a:spcPct val="0"/>
              </a:spcBef>
              <a:buFontTx/>
              <a:buNone/>
            </a:pP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A'r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gath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wedi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huno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mewn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hedd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914400" lvl="2" indent="-914400">
              <a:spcBef>
                <a:spcPct val="0"/>
              </a:spcBef>
              <a:buFontTx/>
              <a:buNone/>
            </a:pPr>
            <a:endParaRPr lang="en-US" altLang="en-US" sz="2000" kern="0" dirty="0">
              <a:solidFill>
                <a:srgbClr val="20212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2" indent="-914400">
              <a:spcBef>
                <a:spcPct val="0"/>
              </a:spcBef>
              <a:buFontTx/>
              <a:buNone/>
            </a:pP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Dai </a:t>
            </a: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bach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sowldiwr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914400" lvl="2" indent="-914400">
              <a:spcBef>
                <a:spcPct val="0"/>
              </a:spcBef>
              <a:buFontTx/>
              <a:buNone/>
            </a:pP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Dai </a:t>
            </a: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bach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sowldiwr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914400" lvl="2" indent="-914400">
              <a:spcBef>
                <a:spcPct val="0"/>
              </a:spcBef>
              <a:buFontTx/>
              <a:buNone/>
            </a:pP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Dai </a:t>
            </a: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bach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sowldiwr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914400" lvl="2" indent="-914400">
              <a:spcBef>
                <a:spcPct val="0"/>
              </a:spcBef>
              <a:buFontTx/>
              <a:buNone/>
            </a:pP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chwt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kern="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grys</a:t>
            </a:r>
            <a:r>
              <a:rPr lang="en-US" altLang="en-US" sz="2000" kern="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 mas.</a:t>
            </a:r>
          </a:p>
          <a:p>
            <a:pPr marL="0" indent="0">
              <a:spcBef>
                <a:spcPct val="0"/>
              </a:spcBef>
              <a:buFontTx/>
              <a:buNone/>
            </a:pPr>
            <a:endParaRPr lang="en-US" altLang="en-US" sz="20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'Sosban Fach' - Welsh Folk Song" descr="Rugby ball with solid fill">
            <a:hlinkClick r:id="" action="ppaction://media"/>
            <a:extLst>
              <a:ext uri="{FF2B5EF4-FFF2-40B4-BE49-F238E27FC236}">
                <a16:creationId xmlns:a16="http://schemas.microsoft.com/office/drawing/2014/main" id="{7033731D-B031-458E-8EFA-44616B39B6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848364" y="157687"/>
            <a:ext cx="1018090" cy="1018090"/>
          </a:xfrm>
          <a:prstGeom prst="rect">
            <a:avLst/>
          </a:prstGeom>
        </p:spPr>
      </p:pic>
      <p:pic>
        <p:nvPicPr>
          <p:cNvPr id="6" name="Sosban fach backing" descr="Rugby ball with solid fill">
            <a:hlinkClick r:id="" action="ppaction://media"/>
            <a:extLst>
              <a:ext uri="{FF2B5EF4-FFF2-40B4-BE49-F238E27FC236}">
                <a16:creationId xmlns:a16="http://schemas.microsoft.com/office/drawing/2014/main" id="{D1DB8F02-4818-492D-9E3D-8F3297F08BF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812624" y="5756979"/>
            <a:ext cx="1053830" cy="105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644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466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437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build="p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218AD-4391-46D8-9214-423595E8C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448" y="274638"/>
            <a:ext cx="6851104" cy="1143000"/>
          </a:xfrm>
        </p:spPr>
        <p:txBody>
          <a:bodyPr/>
          <a:lstStyle/>
          <a:p>
            <a:r>
              <a:rPr lang="en-GB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TRANSLATION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246ACEE7-CB8F-41F5-AF9D-FB1824F180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016" y="1880828"/>
            <a:ext cx="4355976" cy="364906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53920" tIns="31740" rIns="0" bIns="15870" numCol="1" anchor="ctr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-457200">
              <a:spcBef>
                <a:spcPct val="0"/>
              </a:spcBef>
              <a:buFontTx/>
              <a:buNone/>
            </a:pPr>
            <a:r>
              <a:rPr lang="en-US" altLang="en-US" sz="1800" kern="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Mary-Ann's finger has got better,</a:t>
            </a:r>
          </a:p>
          <a:p>
            <a:pPr marL="457200" lvl="1" indent="-457200">
              <a:spcBef>
                <a:spcPct val="0"/>
              </a:spcBef>
              <a:buFontTx/>
              <a:buNone/>
            </a:pPr>
            <a:r>
              <a:rPr lang="en-US" altLang="en-US" sz="1800" kern="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David the servant is in his grave;</a:t>
            </a:r>
          </a:p>
          <a:p>
            <a:pPr marL="457200" lvl="1" indent="-457200">
              <a:spcBef>
                <a:spcPct val="0"/>
              </a:spcBef>
              <a:buFontTx/>
              <a:buNone/>
            </a:pPr>
            <a:r>
              <a:rPr lang="en-US" altLang="en-US" sz="1800" kern="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baby in the cradle has grown up,</a:t>
            </a:r>
          </a:p>
          <a:p>
            <a:pPr marL="457200" lvl="1" indent="-457200">
              <a:spcBef>
                <a:spcPct val="0"/>
              </a:spcBef>
              <a:buFontTx/>
              <a:buNone/>
            </a:pPr>
            <a:r>
              <a:rPr lang="en-US" altLang="en-US" sz="1800" kern="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the cat is "asleep in peace".</a:t>
            </a:r>
          </a:p>
          <a:p>
            <a:pPr marL="457200" lvl="1" indent="-457200">
              <a:spcBef>
                <a:spcPct val="0"/>
              </a:spcBef>
              <a:buFontTx/>
              <a:buNone/>
            </a:pPr>
            <a:endParaRPr lang="en-US" altLang="en-US" sz="1800" kern="0" dirty="0">
              <a:solidFill>
                <a:srgbClr val="2021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-457200">
              <a:spcBef>
                <a:spcPct val="0"/>
              </a:spcBef>
              <a:buFontTx/>
              <a:buNone/>
            </a:pPr>
            <a:r>
              <a:rPr lang="en-US" altLang="en-US" sz="1800" kern="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little saucepan is boiling on the fire,</a:t>
            </a:r>
          </a:p>
          <a:p>
            <a:pPr marL="457200" lvl="1" indent="-457200">
              <a:spcBef>
                <a:spcPct val="0"/>
              </a:spcBef>
              <a:buFontTx/>
              <a:buNone/>
            </a:pPr>
            <a:r>
              <a:rPr lang="en-US" altLang="en-US" sz="1800" kern="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big saucepan is boiling on the floor,</a:t>
            </a:r>
          </a:p>
          <a:p>
            <a:pPr marL="457200" lvl="1" indent="-457200">
              <a:spcBef>
                <a:spcPct val="0"/>
              </a:spcBef>
              <a:buFontTx/>
              <a:buNone/>
            </a:pPr>
            <a:r>
              <a:rPr lang="en-US" altLang="en-US" sz="1800" kern="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the cat is "asleep in peace".</a:t>
            </a:r>
          </a:p>
          <a:p>
            <a:pPr marL="914400" lvl="2" indent="-914400">
              <a:spcBef>
                <a:spcPct val="0"/>
              </a:spcBef>
              <a:buFontTx/>
              <a:buNone/>
            </a:pPr>
            <a:endParaRPr lang="en-US" altLang="en-US" sz="1800" kern="0" dirty="0">
              <a:solidFill>
                <a:srgbClr val="2021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indent="-914400">
              <a:spcBef>
                <a:spcPct val="0"/>
              </a:spcBef>
              <a:buFontTx/>
              <a:buNone/>
            </a:pPr>
            <a:r>
              <a:rPr lang="en-US" altLang="en-US" sz="1800" kern="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Little Dai the soldier,</a:t>
            </a:r>
          </a:p>
          <a:p>
            <a:pPr marL="914400" lvl="2" indent="-914400">
              <a:spcBef>
                <a:spcPct val="0"/>
              </a:spcBef>
              <a:buFontTx/>
              <a:buNone/>
            </a:pPr>
            <a:r>
              <a:rPr lang="en-US" altLang="en-US" sz="1800" kern="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Little Dai the soldier,</a:t>
            </a:r>
          </a:p>
          <a:p>
            <a:pPr marL="914400" lvl="2" indent="-914400">
              <a:spcBef>
                <a:spcPct val="0"/>
              </a:spcBef>
              <a:buFontTx/>
              <a:buNone/>
            </a:pPr>
            <a:r>
              <a:rPr lang="en-US" altLang="en-US" sz="1800" kern="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Little Dai the soldier,</a:t>
            </a:r>
          </a:p>
          <a:p>
            <a:pPr marL="914400" lvl="2" indent="-914400">
              <a:spcBef>
                <a:spcPct val="0"/>
              </a:spcBef>
              <a:buFontTx/>
              <a:buNone/>
            </a:pPr>
            <a:r>
              <a:rPr lang="en-US" altLang="en-US" sz="1800" kern="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his shirt tail is hanging out.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07CC8EE-F804-4C97-8103-DEB87D40337E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6024" y="1880828"/>
            <a:ext cx="4355976" cy="364906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53920" tIns="31740" rIns="0" bIns="1587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Mary-Ann has hurt her finger,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 David the servant is not well.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baby in the cradle is crying,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 the cat has scratched little Johnny.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2021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little saucepan is boiling on the fire,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big saucepan is boiling on the floor,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 the cat has scratched little Johnny.</a:t>
            </a:r>
          </a:p>
          <a:p>
            <a:pPr marL="914400" marR="0" lvl="2" indent="-9144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2021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marR="0" lvl="2" indent="-9144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Little Dai the soldier,</a:t>
            </a:r>
          </a:p>
          <a:p>
            <a:pPr marL="914400" marR="0" lvl="2" indent="-9144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Little Dai the soldier,</a:t>
            </a:r>
          </a:p>
          <a:p>
            <a:pPr marL="914400" marR="0" lvl="2" indent="-9144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Little Dai the soldier,</a:t>
            </a:r>
          </a:p>
          <a:p>
            <a:pPr marL="914400" marR="0" lvl="2" indent="-9144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 his shirt tail is hanging out.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FC606A30-4A55-458C-B280-8DFE0380BD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2087" y="5972805"/>
            <a:ext cx="5508612" cy="60207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53920" tIns="31740" rIns="0" bIns="15870" numCol="1" anchor="ctr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1" indent="-457200" algn="ctr">
              <a:spcBef>
                <a:spcPct val="0"/>
              </a:spcBef>
              <a:buFontTx/>
              <a:buNone/>
            </a:pPr>
            <a:r>
              <a:rPr lang="en-US" altLang="en-US" sz="1800" kern="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type of song do you think </a:t>
            </a:r>
            <a:r>
              <a:rPr lang="en-US" altLang="en-US" sz="1800" kern="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Sosban</a:t>
            </a:r>
            <a:r>
              <a:rPr lang="en-US" altLang="en-US" sz="1800" kern="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kern="0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Fach</a:t>
            </a:r>
            <a:r>
              <a:rPr lang="en-US" altLang="en-US" sz="1800" kern="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is? </a:t>
            </a:r>
          </a:p>
          <a:p>
            <a:pPr marL="457200" lvl="1" indent="-457200" algn="ctr">
              <a:spcBef>
                <a:spcPct val="0"/>
              </a:spcBef>
              <a:buFontTx/>
              <a:buNone/>
            </a:pPr>
            <a:r>
              <a:rPr lang="en-US" altLang="en-US" sz="1800" kern="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it a happy song?</a:t>
            </a:r>
          </a:p>
        </p:txBody>
      </p:sp>
    </p:spTree>
    <p:extLst>
      <p:ext uri="{BB962C8B-B14F-4D97-AF65-F5344CB8AC3E}">
        <p14:creationId xmlns:p14="http://schemas.microsoft.com/office/powerpoint/2010/main" val="3033304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build="p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218AD-4391-46D8-9214-423595E8C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696" y="274638"/>
            <a:ext cx="6851104" cy="1143000"/>
          </a:xfrm>
        </p:spPr>
        <p:txBody>
          <a:bodyPr/>
          <a:lstStyle/>
          <a:p>
            <a:r>
              <a:rPr lang="en-GB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BALLADS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7A59C97-546E-48BA-92F3-A57323E0A61F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750870" y="1568493"/>
            <a:ext cx="7020756" cy="49725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53920" tIns="31740" rIns="0" bIns="1587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Sosban</a:t>
            </a:r>
            <a:r>
              <a:rPr lang="en-US" altLang="en-US" sz="200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Fach</a:t>
            </a:r>
            <a:r>
              <a:rPr lang="en-US" altLang="en-US" sz="200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a narrative folk song, known as ballads.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rgbClr val="20212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ballad is a type of song which tells a story. The types of stories may include myths and legends, </a:t>
            </a:r>
            <a:r>
              <a:rPr lang="en-US" altLang="en-US" sz="200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humourous</a:t>
            </a:r>
            <a:r>
              <a:rPr lang="en-US" altLang="en-US" sz="200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tales, historical events, and tales of outlaws (such as Robin Hood) and star-crossed lovers.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000" dirty="0">
              <a:solidFill>
                <a:srgbClr val="20212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Here are some different ballads from around the world: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rgbClr val="20212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000" dirty="0">
              <a:solidFill>
                <a:srgbClr val="20212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000" dirty="0">
              <a:solidFill>
                <a:srgbClr val="20212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rgbClr val="20212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000" dirty="0">
              <a:solidFill>
                <a:srgbClr val="20212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000" dirty="0">
              <a:solidFill>
                <a:srgbClr val="20212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the Musical Features worksheet to fill in information you have learnt about a ballad.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My Love is like a Red, Red Rose- Robert Burns" descr="Badge 1 with solid fill">
            <a:hlinkClick r:id="" action="ppaction://media"/>
            <a:extLst>
              <a:ext uri="{FF2B5EF4-FFF2-40B4-BE49-F238E27FC236}">
                <a16:creationId xmlns:a16="http://schemas.microsoft.com/office/drawing/2014/main" id="{026753AD-1E73-4043-8843-8679E98CF5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2267744" y="4313808"/>
            <a:ext cx="1285788" cy="1285788"/>
          </a:xfrm>
          <a:prstGeom prst="rect">
            <a:avLst/>
          </a:prstGeom>
        </p:spPr>
      </p:pic>
      <p:pic>
        <p:nvPicPr>
          <p:cNvPr id="5" name="Pobreng Alindahaw - Lea Salonga" descr="Badge with solid fill">
            <a:hlinkClick r:id="" action="ppaction://media"/>
            <a:extLst>
              <a:ext uri="{FF2B5EF4-FFF2-40B4-BE49-F238E27FC236}">
                <a16:creationId xmlns:a16="http://schemas.microsoft.com/office/drawing/2014/main" id="{D76B087E-4820-4252-880B-BB7B216B117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4692835" y="4339456"/>
            <a:ext cx="1285788" cy="1285788"/>
          </a:xfrm>
          <a:prstGeom prst="rect">
            <a:avLst/>
          </a:prstGeom>
        </p:spPr>
      </p:pic>
      <p:pic>
        <p:nvPicPr>
          <p:cNvPr id="6" name="True Tale of Robin Hood" descr="Badge 3 with solid fill">
            <a:hlinkClick r:id="" action="ppaction://media"/>
            <a:extLst>
              <a:ext uri="{FF2B5EF4-FFF2-40B4-BE49-F238E27FC236}">
                <a16:creationId xmlns:a16="http://schemas.microsoft.com/office/drawing/2014/main" id="{6835E43C-D93E-4DD3-BFE5-E1CA4B7B411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7045920" y="4310226"/>
            <a:ext cx="1285788" cy="128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260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218AD-4391-46D8-9214-423595E8C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696" y="274638"/>
            <a:ext cx="6851104" cy="1143000"/>
          </a:xfrm>
        </p:spPr>
        <p:txBody>
          <a:bodyPr/>
          <a:lstStyle/>
          <a:p>
            <a:r>
              <a:rPr lang="en-GB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CLWB CYMRU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7A59C97-546E-48BA-92F3-A57323E0A61F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763712" y="1623574"/>
            <a:ext cx="7020756" cy="97140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53920" tIns="31740" rIns="0" bIns="1587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Here is </a:t>
            </a:r>
            <a:r>
              <a:rPr lang="en-US" altLang="en-US" sz="200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Sosban</a:t>
            </a:r>
            <a:r>
              <a:rPr lang="en-US" altLang="en-US" sz="200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Fach</a:t>
            </a:r>
            <a:r>
              <a:rPr lang="en-US" altLang="en-US" sz="200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again, this time being performed by a group called </a:t>
            </a:r>
            <a:r>
              <a:rPr lang="en-US" altLang="en-US" sz="2000" dirty="0" err="1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Clwb</a:t>
            </a:r>
            <a:r>
              <a:rPr lang="en-US" altLang="en-US" sz="2000" dirty="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Cymru. How is it different to the version we have been listening to? Let’s sing along!</a:t>
            </a:r>
            <a:endParaRPr kumimoji="0" lang="en-US" altLang="en-US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Online Media 4" title="Sosban Fach - Clwb Cymru">
            <a:hlinkClick r:id="" action="ppaction://media"/>
            <a:extLst>
              <a:ext uri="{FF2B5EF4-FFF2-40B4-BE49-F238E27FC236}">
                <a16:creationId xmlns:a16="http://schemas.microsoft.com/office/drawing/2014/main" id="{5F90F9AF-8909-4368-B24F-0D3ACE0D8A1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757454" y="2800915"/>
            <a:ext cx="7243038" cy="392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951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 uiExpand="1" build="p" animBg="1"/>
    </p:bld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4C4C4C"/>
      </a:dk1>
      <a:lt1>
        <a:srgbClr val="FFFFFF"/>
      </a:lt1>
      <a:dk2>
        <a:srgbClr val="66CCFF"/>
      </a:dk2>
      <a:lt2>
        <a:srgbClr val="666666"/>
      </a:lt2>
      <a:accent1>
        <a:srgbClr val="CCCCCC"/>
      </a:accent1>
      <a:accent2>
        <a:srgbClr val="0080FF"/>
      </a:accent2>
      <a:accent3>
        <a:srgbClr val="FFFFFF"/>
      </a:accent3>
      <a:accent4>
        <a:srgbClr val="404040"/>
      </a:accent4>
      <a:accent5>
        <a:srgbClr val="E2E2E2"/>
      </a:accent5>
      <a:accent6>
        <a:srgbClr val="0073E7"/>
      </a:accent6>
      <a:hlink>
        <a:srgbClr val="666666"/>
      </a:hlink>
      <a:folHlink>
        <a:srgbClr val="E32941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3366FF"/>
        </a:hlink>
        <a:folHlink>
          <a:srgbClr val="66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E2F4F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E482A1EFAB9244AAA4320D4C0B18FF5" ma:contentTypeVersion="11" ma:contentTypeDescription="Create a new document." ma:contentTypeScope="" ma:versionID="4ff69df3c497f8ba7261a03c34901c64">
  <xsd:schema xmlns:xsd="http://www.w3.org/2001/XMLSchema" xmlns:xs="http://www.w3.org/2001/XMLSchema" xmlns:p="http://schemas.microsoft.com/office/2006/metadata/properties" xmlns:ns2="9f68b055-6334-4ef2-96d7-500ae4da7452" targetNamespace="http://schemas.microsoft.com/office/2006/metadata/properties" ma:root="true" ma:fieldsID="59e35ca68963a3a9c1f0840e7f055270" ns2:_="">
    <xsd:import namespace="9f68b055-6334-4ef2-96d7-500ae4da74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68b055-6334-4ef2-96d7-500ae4da74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C9E74D2-0D38-49FB-9274-90CDA0D832E4}"/>
</file>

<file path=customXml/itemProps2.xml><?xml version="1.0" encoding="utf-8"?>
<ds:datastoreItem xmlns:ds="http://schemas.openxmlformats.org/officeDocument/2006/customXml" ds:itemID="{78BFD34E-084E-43FF-9753-DACD9D043ABE}"/>
</file>

<file path=customXml/itemProps3.xml><?xml version="1.0" encoding="utf-8"?>
<ds:datastoreItem xmlns:ds="http://schemas.openxmlformats.org/officeDocument/2006/customXml" ds:itemID="{F24095E3-1DCD-4B4C-83C5-759B474B7E43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2229</TotalTime>
  <Words>448</Words>
  <Application>Microsoft Office PowerPoint</Application>
  <PresentationFormat>On-screen Show (4:3)</PresentationFormat>
  <Paragraphs>73</Paragraphs>
  <Slides>5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Arial</vt:lpstr>
      <vt:lpstr>Calibri</vt:lpstr>
      <vt:lpstr>Default Design</vt:lpstr>
      <vt:lpstr>PowerPoint Presentation</vt:lpstr>
      <vt:lpstr>SOSBAN FACH</vt:lpstr>
      <vt:lpstr>TRANSLATION</vt:lpstr>
      <vt:lpstr>BALLADS</vt:lpstr>
      <vt:lpstr>CLWB CYMRU</vt:lpstr>
    </vt:vector>
  </TitlesOfParts>
  <Company>Presentation Magazine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British Flag powerpoint template</dc:title>
  <dc:creator>Presentation Magazine</dc:creator>
  <cp:lastModifiedBy>Tara Smith</cp:lastModifiedBy>
  <cp:revision>116</cp:revision>
  <dcterms:modified xsi:type="dcterms:W3CDTF">2022-02-10T20:11:54Z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0x0101000E482A1EFAB9244AAA4320D4C0B18FF5</vt:lpwstr>
  </property>
</Properties>
</file>