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70" r:id="rId4"/>
    <p:sldId id="265" r:id="rId5"/>
    <p:sldId id="266" r:id="rId6"/>
    <p:sldId id="267" r:id="rId7"/>
    <p:sldId id="271" r:id="rId8"/>
    <p:sldId id="272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>
          <p15:clr>
            <a:srgbClr val="A4A3A4"/>
          </p15:clr>
        </p15:guide>
        <p15:guide id="2" pos="18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80"/>
    <a:srgbClr val="800040"/>
    <a:srgbClr val="F2FDF7"/>
    <a:srgbClr val="5D7E9D"/>
    <a:srgbClr val="191919"/>
    <a:srgbClr val="8000FF"/>
    <a:srgbClr val="0080F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8" autoAdjust="0"/>
    <p:restoredTop sz="91734" autoAdjust="0"/>
  </p:normalViewPr>
  <p:slideViewPr>
    <p:cSldViewPr snapToObjects="1">
      <p:cViewPr varScale="1">
        <p:scale>
          <a:sx n="61" d="100"/>
          <a:sy n="61" d="100"/>
        </p:scale>
        <p:origin x="1228" y="56"/>
      </p:cViewPr>
      <p:guideLst>
        <p:guide orient="horz" pos="3360"/>
        <p:guide pos="1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A61A1E3-C4F5-418D-A52C-9A5AD7B1A2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421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7BE51AE-0644-4165-9A0C-493D8466C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319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17BE33-6C7C-49DF-98E2-FAEDF299BA23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5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52941B-879C-42BA-B5E2-F1D2ACB019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008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52253-E7AD-4D94-BC46-72F909B7C1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17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F3F0F-1947-4B1E-9BCA-49F823D83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123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5FA6A-237A-4F6B-A414-7617F2E260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369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164BD-8894-4569-BFFB-7FB26FE00D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534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4F0A4-C518-465E-AE98-EF38CA48D9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368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311D0-C221-475D-9E4B-B1C17557F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836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E3252-EFFA-4643-AE97-EF5A73CDC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201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5D64E-1016-463A-92DF-9A526ECCD8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603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13605-62CF-41AB-A029-BDC51CC96A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029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594F8-092D-4E79-AC1F-417738B148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137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B2043-2BAE-4D63-8BF7-FAA024CAB0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470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274B8-09A2-4042-A9EB-8240BE512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638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8" t="23334" r="61761" b="19835"/>
          <a:stretch>
            <a:fillRect/>
          </a:stretch>
        </p:blipFill>
        <p:spPr bwMode="auto">
          <a:xfrm>
            <a:off x="-14288" y="0"/>
            <a:ext cx="1677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3"/>
          <p:cNvSpPr>
            <a:spLocks noChangeArrowheads="1"/>
          </p:cNvSpPr>
          <p:nvPr userDrawn="1"/>
        </p:nvSpPr>
        <p:spPr bwMode="auto">
          <a:xfrm>
            <a:off x="1600200" y="0"/>
            <a:ext cx="75438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AB1AF43-CB6D-4C77-A784-134BAF334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c0B0xn_vKI?list=PLbigjMa-lqyvPSTUM18Ia6w_aAm_Uqrp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resources.hwb.wales.gov.uk/VTC/2017/dawnsio-gwerin-english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23" name="Text Box 58"/>
          <p:cNvSpPr txBox="1">
            <a:spLocks noChangeArrowheads="1"/>
          </p:cNvSpPr>
          <p:nvPr/>
        </p:nvSpPr>
        <p:spPr bwMode="auto">
          <a:xfrm>
            <a:off x="898525" y="30146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EC9860-50B5-4261-A120-A22EC5706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124" name="Rectangle 62"/>
          <p:cNvSpPr>
            <a:spLocks noChangeArrowheads="1"/>
          </p:cNvSpPr>
          <p:nvPr/>
        </p:nvSpPr>
        <p:spPr bwMode="auto">
          <a:xfrm>
            <a:off x="-508" y="5697252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y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DAWNS Y GLOCSEN</a:t>
            </a:r>
            <a:endParaRPr lang="en-GB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248FB-3B7F-449B-A5EF-E4B899DF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000" y="274638"/>
            <a:ext cx="7658000" cy="1143000"/>
          </a:xfrm>
        </p:spPr>
        <p:txBody>
          <a:bodyPr/>
          <a:lstStyle/>
          <a:p>
            <a:r>
              <a:rPr lang="cy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DAWNS Y GLOCSEN GYMREIG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A0795-1DAF-4DBD-924E-E161A168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2846" y="1600200"/>
            <a:ext cx="7200800" cy="5105164"/>
          </a:xfrm>
        </p:spPr>
        <p:txBody>
          <a:bodyPr/>
          <a:lstStyle/>
          <a:p>
            <a:pPr lvl="0" algn="just"/>
            <a:r>
              <a:rPr lang="cy-GB" sz="2400" dirty="0">
                <a:latin typeface="Calibri" panose="020F0502020204030204" pitchFamily="34" charset="0"/>
                <a:cs typeface="Calibri" panose="020F0502020204030204" pitchFamily="34" charset="0"/>
              </a:rPr>
              <a:t>Rhan arall o gystadleuaeth ddawnsio yn yr Urdd yw dawns y glocsen.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cy-GB" sz="2400" dirty="0">
                <a:latin typeface="Calibri" panose="020F0502020204030204" pitchFamily="34" charset="0"/>
                <a:cs typeface="Calibri" panose="020F0502020204030204" pitchFamily="34" charset="0"/>
              </a:rPr>
              <a:t>Perfformiwyd y ddawns yn wreiddiol gan ffermwyr a gweithwyr y chwareli llechi ac roedd yn aml i’w gweld ar ffurf cystadleuaeth, lle byddai dawnswyr yn tynnu sylw at eu hynni a’u mabolgampaeth.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cy-GB" sz="2400" dirty="0">
                <a:latin typeface="Calibri" panose="020F0502020204030204" pitchFamily="34" charset="0"/>
                <a:cs typeface="Calibri" panose="020F0502020204030204" pitchFamily="34" charset="0"/>
              </a:rPr>
              <a:t>Y gwahaniaeth rhwng clocsio Cymreig a dawnsfeydd stepio eraill yw bod y perfformiad yn cynnwys stepio cymhleth a hefyd ‘triciau’.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cy-GB" sz="2400" dirty="0">
                <a:latin typeface="Calibri" panose="020F0502020204030204" pitchFamily="34" charset="0"/>
                <a:cs typeface="Calibri" panose="020F0502020204030204" pitchFamily="34" charset="0"/>
              </a:rPr>
              <a:t>Er enghraifft, diffodd fflam cannwyll, ‘stepio tobi’, neidiau fforchog, neidiau cadach gwddf, llamu’n uchel i’r awyr, stepio a neidio dros ysgub</a:t>
            </a:r>
            <a:r>
              <a:rPr lang="en-GB" sz="24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7967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248FB-3B7F-449B-A5EF-E4B899DF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612" y="274638"/>
            <a:ext cx="6887108" cy="1143000"/>
          </a:xfrm>
        </p:spPr>
        <p:txBody>
          <a:bodyPr/>
          <a:lstStyle/>
          <a:p>
            <a:r>
              <a:rPr lang="cy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DAWNS Y GLOCSEN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nline Media 3" title="1.)  Daniel Jones – Ysgol Gyfun Plasmawr / Rh. Caerdydd a'r Fro">
            <a:hlinkClick r:id="" action="ppaction://media"/>
            <a:extLst>
              <a:ext uri="{FF2B5EF4-FFF2-40B4-BE49-F238E27FC236}">
                <a16:creationId xmlns:a16="http://schemas.microsoft.com/office/drawing/2014/main" id="{B9EC7921-BAE3-4EBF-8DDC-B5A4957A28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4361" y="1664804"/>
            <a:ext cx="8475278" cy="4788532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3302680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248FB-3B7F-449B-A5EF-E4B899DF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692" y="274638"/>
            <a:ext cx="6887108" cy="1143000"/>
          </a:xfrm>
        </p:spPr>
        <p:txBody>
          <a:bodyPr/>
          <a:lstStyle/>
          <a:p>
            <a:r>
              <a:rPr lang="cy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CLOCSIAU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A0795-1DAF-4DBD-924E-E161A168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692" y="1600200"/>
            <a:ext cx="7128792" cy="4889140"/>
          </a:xfrm>
        </p:spPr>
        <p:txBody>
          <a:bodyPr/>
          <a:lstStyle/>
          <a:p>
            <a:pPr lvl="0" algn="just"/>
            <a:r>
              <a:rPr lang="cy-GB" dirty="0">
                <a:latin typeface="Calibri" panose="020F0502020204030204" pitchFamily="34" charset="0"/>
                <a:cs typeface="Calibri" panose="020F0502020204030204" pitchFamily="34" charset="0"/>
              </a:rPr>
              <a:t>Gelwir yr esgidiau a wisgir yn y ddawns yn ‘clocsiau’. Mae ganddynt wadn bren ac mae’r rhannau uchaf fel arfer wedi’i gwneud o ledr. Mae ganddynt nifer o arddulliau a ffasninau.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04926-B287-499B-A5B3-E340C4848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4295353"/>
            <a:ext cx="3348372" cy="22880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C8A607-1CC0-42CF-B549-47AA19E01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79" y="4308293"/>
            <a:ext cx="3386691" cy="22880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9841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248FB-3B7F-449B-A5EF-E4B899DF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692" y="274638"/>
            <a:ext cx="6887108" cy="1143000"/>
          </a:xfrm>
        </p:spPr>
        <p:txBody>
          <a:bodyPr/>
          <a:lstStyle/>
          <a:p>
            <a:r>
              <a:rPr lang="cy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STEPIAU CLOCSIO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29985-D12C-43DD-AF4B-3ACFB46DA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692" y="1600200"/>
            <a:ext cx="6887108" cy="3700463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•"/>
              <a:tabLst>
                <a:tab pos="457200" algn="l"/>
              </a:tabLst>
            </a:pPr>
            <a:r>
              <a:rPr lang="cy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Cliciwch ar y ddolen isod i gael mynediad at y fideo dawns y glocsen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http://resources.hwb.wales.gov.uk/VTC/2017/dawnsio-gwerin-english/index.html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22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248FB-3B7F-449B-A5EF-E4B899DF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692" y="274638"/>
            <a:ext cx="6887108" cy="1143000"/>
          </a:xfrm>
        </p:spPr>
        <p:txBody>
          <a:bodyPr/>
          <a:lstStyle/>
          <a:p>
            <a:r>
              <a:rPr lang="cy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RHYTHMAU CLOCSIO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A0795-1DAF-4DBD-924E-E161A168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692" y="1600200"/>
            <a:ext cx="6887108" cy="4889140"/>
          </a:xfrm>
        </p:spPr>
        <p:txBody>
          <a:bodyPr/>
          <a:lstStyle/>
          <a:p>
            <a:pPr lvl="0" algn="just"/>
            <a:r>
              <a:rPr lang="cy-GB" sz="2800" dirty="0">
                <a:latin typeface="Calibri" panose="020F0502020204030204" pitchFamily="34" charset="0"/>
                <a:cs typeface="Calibri" panose="020F0502020204030204" pitchFamily="34" charset="0"/>
              </a:rPr>
              <a:t>Gwrandewch ar y fideo eto a chydweddwch y patrwm geiriau â rhythm y clocsio. Allwch chi glywed y geiriau’n cydweddu i’r patrwm? Allwch chi glapio’r rhythmau?</a:t>
            </a:r>
          </a:p>
          <a:p>
            <a:pPr lvl="0" algn="just"/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cy-GB" sz="2800" dirty="0">
                <a:latin typeface="Calibri" panose="020F0502020204030204" pitchFamily="34" charset="0"/>
                <a:cs typeface="Calibri" panose="020F0502020204030204" pitchFamily="34" charset="0"/>
              </a:rPr>
              <a:t>Hoffi dawnsio x3, Ydw wir!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cy-GB" sz="2800" dirty="0">
                <a:latin typeface="Calibri" panose="020F0502020204030204" pitchFamily="34" charset="0"/>
                <a:cs typeface="Calibri" panose="020F0502020204030204" pitchFamily="34" charset="0"/>
              </a:rPr>
              <a:t>Stepio’n gyflym, stepio’n gyflym!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cy-GB" sz="2800" dirty="0">
                <a:latin typeface="Calibri" panose="020F0502020204030204" pitchFamily="34" charset="0"/>
                <a:cs typeface="Calibri" panose="020F0502020204030204" pitchFamily="34" charset="0"/>
              </a:rPr>
              <a:t>Beth am de x2, yfwch baned arall nawr!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cy-GB" sz="2800" dirty="0">
                <a:latin typeface="Calibri" panose="020F0502020204030204" pitchFamily="34" charset="0"/>
                <a:cs typeface="Calibri" panose="020F0502020204030204" pitchFamily="34" charset="0"/>
              </a:rPr>
              <a:t>Coca-cola, Pepsi!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6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248FB-3B7F-449B-A5EF-E4B899DF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692" y="274638"/>
            <a:ext cx="6887108" cy="1143000"/>
          </a:xfrm>
        </p:spPr>
        <p:txBody>
          <a:bodyPr/>
          <a:lstStyle/>
          <a:p>
            <a:r>
              <a:rPr lang="cy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PATRYMAU GEIRIAU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A0795-1DAF-4DBD-924E-E161A168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676" y="1448780"/>
            <a:ext cx="7380820" cy="5105164"/>
          </a:xfrm>
        </p:spPr>
        <p:txBody>
          <a:bodyPr/>
          <a:lstStyle/>
          <a:p>
            <a:pPr lvl="0" algn="just"/>
            <a:r>
              <a:rPr lang="cy-GB" sz="2400" dirty="0">
                <a:latin typeface="Calibri" panose="020F0502020204030204" pitchFamily="34" charset="0"/>
                <a:cs typeface="Calibri" panose="020F0502020204030204" pitchFamily="34" charset="0"/>
              </a:rPr>
              <a:t>Beth am roi cynnig ar rai patrymau geiriau newydd?</a:t>
            </a:r>
          </a:p>
          <a:p>
            <a:pPr lvl="0" algn="just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cy-GB" sz="2400" dirty="0">
                <a:latin typeface="Calibri" panose="020F0502020204030204" pitchFamily="34" charset="0"/>
                <a:cs typeface="Calibri" panose="020F0502020204030204" pitchFamily="34" charset="0"/>
              </a:rPr>
              <a:t>Pwdin reis i de x3, blasus iawn!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cy-GB" sz="2400" dirty="0">
                <a:latin typeface="Calibri" panose="020F0502020204030204" pitchFamily="34" charset="0"/>
                <a:cs typeface="Calibri" panose="020F0502020204030204" pitchFamily="34" charset="0"/>
              </a:rPr>
              <a:t>Teisen frith x3, gaf fi’r cyfan oll!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cy-GB" sz="2400" dirty="0">
                <a:latin typeface="Calibri" panose="020F0502020204030204" pitchFamily="34" charset="0"/>
                <a:cs typeface="Calibri" panose="020F0502020204030204" pitchFamily="34" charset="0"/>
              </a:rPr>
              <a:t>Neidio dros y brwsh x3, neidio fry!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cy-GB" sz="2400" dirty="0">
                <a:latin typeface="Calibri" panose="020F0502020204030204" pitchFamily="34" charset="0"/>
                <a:cs typeface="Calibri" panose="020F0502020204030204" pitchFamily="34" charset="0"/>
              </a:rPr>
              <a:t>Diffodd cannwyll fach x3, mas a fe!</a:t>
            </a:r>
          </a:p>
          <a:p>
            <a:pPr lvl="0" algn="just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cy-GB" sz="2400" dirty="0">
                <a:latin typeface="Calibri" panose="020F0502020204030204" pitchFamily="34" charset="0"/>
                <a:cs typeface="Calibri" panose="020F0502020204030204" pitchFamily="34" charset="0"/>
              </a:rPr>
              <a:t>Beth ydych chi’n sylwi am y ffordd dwi wedi creu fy mhatrymau geiriau newydd?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cy-GB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Rwy’n ailadrodd y tair llinell gyntaf, yna’n newid yr olaf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cy-GB" sz="2400" dirty="0">
                <a:latin typeface="Calibri" panose="020F0502020204030204" pitchFamily="34" charset="0"/>
                <a:cs typeface="Calibri" panose="020F0502020204030204" pitchFamily="34" charset="0"/>
              </a:rPr>
              <a:t>Allwch chi greu eich patrymau geiriau eich hun yn eich grŵp, gan ddefnyddio'r un rheolau?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Dawns Harlech" descr="Dance steps with solid fill">
            <a:hlinkClick r:id="" action="ppaction://media"/>
            <a:extLst>
              <a:ext uri="{FF2B5EF4-FFF2-40B4-BE49-F238E27FC236}">
                <a16:creationId xmlns:a16="http://schemas.microsoft.com/office/drawing/2014/main" id="{AEDD58C0-366E-4543-9CE7-56BD3B78ED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821131" y="152636"/>
            <a:ext cx="1139304" cy="11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56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095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248FB-3B7F-449B-A5EF-E4B899DF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692" y="274638"/>
            <a:ext cx="6887108" cy="1143000"/>
          </a:xfrm>
        </p:spPr>
        <p:txBody>
          <a:bodyPr/>
          <a:lstStyle/>
          <a:p>
            <a:r>
              <a:rPr lang="cy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RHYTHMAU CLOCSIO</a:t>
            </a:r>
            <a:endParaRPr lang="en-GB" sz="8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A0795-1DAF-4DBD-924E-E161A168F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676" y="1600200"/>
            <a:ext cx="7380820" cy="4889140"/>
          </a:xfrm>
        </p:spPr>
        <p:txBody>
          <a:bodyPr/>
          <a:lstStyle/>
          <a:p>
            <a:pPr lvl="0" algn="just"/>
            <a:r>
              <a:rPr lang="cy-GB" sz="2800" dirty="0">
                <a:latin typeface="Calibri" panose="020F0502020204030204" pitchFamily="34" charset="0"/>
                <a:cs typeface="Calibri" panose="020F0502020204030204" pitchFamily="34" charset="0"/>
              </a:rPr>
              <a:t>Dyma rythm ein dosbarth: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cy-GB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Hoffi dawnsio x3, bant â ni!</a:t>
            </a:r>
          </a:p>
          <a:p>
            <a:pPr algn="just"/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cy-GB" sz="2800" dirty="0">
                <a:latin typeface="Calibri" panose="020F0502020204030204" pitchFamily="34" charset="0"/>
                <a:cs typeface="Calibri" panose="020F0502020204030204" pitchFamily="34" charset="0"/>
              </a:rPr>
              <a:t>Byddwn yn chwarae’r rhythm hwn gyda’n gilydd rhwng pob un o’r rhythmau grŵp. Dewiswch ym mha drefn y byddwn yn perfformio’r grwpiau. </a:t>
            </a:r>
          </a:p>
          <a:p>
            <a:pPr lvl="0" algn="just"/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cy-GB" sz="2800" dirty="0">
                <a:latin typeface="Calibri" panose="020F0502020204030204" pitchFamily="34" charset="0"/>
                <a:cs typeface="Calibri" panose="020F0502020204030204" pitchFamily="34" charset="0"/>
              </a:rPr>
              <a:t>Cofiwch chwarae’r rhythm dim ond pan fydd hi’n dro eich grŵp chi, a gawn ni gyd-chwarae ar rhythm y dosbarth.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Dawns Harlech" descr="Dance steps with solid fill">
            <a:hlinkClick r:id="" action="ppaction://media"/>
            <a:extLst>
              <a:ext uri="{FF2B5EF4-FFF2-40B4-BE49-F238E27FC236}">
                <a16:creationId xmlns:a16="http://schemas.microsoft.com/office/drawing/2014/main" id="{E2DD506D-47E6-42E9-AF30-AED8A1F604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821131" y="152636"/>
            <a:ext cx="1139304" cy="11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8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09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FFFFFF"/>
      </a:lt1>
      <a:dk2>
        <a:srgbClr val="66CCFF"/>
      </a:dk2>
      <a:lt2>
        <a:srgbClr val="666666"/>
      </a:lt2>
      <a:accent1>
        <a:srgbClr val="CCCCCC"/>
      </a:accent1>
      <a:accent2>
        <a:srgbClr val="0080FF"/>
      </a:accent2>
      <a:accent3>
        <a:srgbClr val="FFFFFF"/>
      </a:accent3>
      <a:accent4>
        <a:srgbClr val="404040"/>
      </a:accent4>
      <a:accent5>
        <a:srgbClr val="E2E2E2"/>
      </a:accent5>
      <a:accent6>
        <a:srgbClr val="0073E7"/>
      </a:accent6>
      <a:hlink>
        <a:srgbClr val="666666"/>
      </a:hlink>
      <a:folHlink>
        <a:srgbClr val="E3294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482A1EFAB9244AAA4320D4C0B18FF5" ma:contentTypeVersion="11" ma:contentTypeDescription="Create a new document." ma:contentTypeScope="" ma:versionID="4ff69df3c497f8ba7261a03c34901c64">
  <xsd:schema xmlns:xsd="http://www.w3.org/2001/XMLSchema" xmlns:xs="http://www.w3.org/2001/XMLSchema" xmlns:p="http://schemas.microsoft.com/office/2006/metadata/properties" xmlns:ns2="9f68b055-6334-4ef2-96d7-500ae4da7452" targetNamespace="http://schemas.microsoft.com/office/2006/metadata/properties" ma:root="true" ma:fieldsID="59e35ca68963a3a9c1f0840e7f055270" ns2:_="">
    <xsd:import namespace="9f68b055-6334-4ef2-96d7-500ae4da74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8b055-6334-4ef2-96d7-500ae4da74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642EB8-F827-42D5-AB6B-C0B0304E4A2E}"/>
</file>

<file path=customXml/itemProps2.xml><?xml version="1.0" encoding="utf-8"?>
<ds:datastoreItem xmlns:ds="http://schemas.openxmlformats.org/officeDocument/2006/customXml" ds:itemID="{51786F5F-2359-428B-8512-10FDD3A3299F}"/>
</file>

<file path=customXml/itemProps3.xml><?xml version="1.0" encoding="utf-8"?>
<ds:datastoreItem xmlns:ds="http://schemas.openxmlformats.org/officeDocument/2006/customXml" ds:itemID="{9290F986-2BDE-4176-B864-8F8023A1F25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2052</TotalTime>
  <Words>392</Words>
  <Application>Microsoft Office PowerPoint</Application>
  <PresentationFormat>On-screen Show (4:3)</PresentationFormat>
  <Paragraphs>39</Paragraphs>
  <Slides>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Default Design</vt:lpstr>
      <vt:lpstr>PowerPoint Presentation</vt:lpstr>
      <vt:lpstr>DAWNS Y GLOCSEN GYMREIG</vt:lpstr>
      <vt:lpstr>DAWNS Y GLOCSEN</vt:lpstr>
      <vt:lpstr>CLOCSIAU</vt:lpstr>
      <vt:lpstr>STEPIAU CLOCSIO</vt:lpstr>
      <vt:lpstr>RHYTHMAU CLOCSIO</vt:lpstr>
      <vt:lpstr>PATRYMAU GEIRIAU</vt:lpstr>
      <vt:lpstr>RHYTHMAU CLOCSIO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Flag powerpoint template</dc:title>
  <dc:creator>Presentation Magazine</dc:creator>
  <cp:lastModifiedBy>Tara Smith</cp:lastModifiedBy>
  <cp:revision>106</cp:revision>
  <dcterms:modified xsi:type="dcterms:W3CDTF">2022-03-01T11:30:14Z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0x0101000E482A1EFAB9244AAA4320D4C0B18FF5</vt:lpwstr>
  </property>
</Properties>
</file>