
<file path=[Content_Types].xml><?xml version="1.0" encoding="utf-8"?>
<Types xmlns="http://schemas.openxmlformats.org/package/2006/content-types">
  <Default Extension="mp3" ContentType="audio/mpeg"/>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65" r:id="rId3"/>
    <p:sldId id="257" r:id="rId4"/>
    <p:sldId id="259" r:id="rId5"/>
    <p:sldId id="266" r:id="rId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360">
          <p15:clr>
            <a:srgbClr val="A4A3A4"/>
          </p15:clr>
        </p15:guide>
        <p15:guide id="2" pos="18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40"/>
    <a:srgbClr val="F2FDF7"/>
    <a:srgbClr val="FF0080"/>
    <a:srgbClr val="5D7E9D"/>
    <a:srgbClr val="191919"/>
    <a:srgbClr val="8000FF"/>
    <a:srgbClr val="0080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18" autoAdjust="0"/>
    <p:restoredTop sz="91734" autoAdjust="0"/>
  </p:normalViewPr>
  <p:slideViewPr>
    <p:cSldViewPr snapToObjects="1">
      <p:cViewPr varScale="1">
        <p:scale>
          <a:sx n="61" d="100"/>
          <a:sy n="61" d="100"/>
        </p:scale>
        <p:origin x="708" y="56"/>
      </p:cViewPr>
      <p:guideLst>
        <p:guide orient="horz" pos="3360"/>
        <p:guide pos="18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974"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A61A1E3-C4F5-418D-A52C-9A5AD7B1A2E8}" type="slidenum">
              <a:rPr lang="en-US" altLang="en-US"/>
              <a:pPr>
                <a:defRPr/>
              </a:pPr>
              <a:t>‹#›</a:t>
            </a:fld>
            <a:endParaRPr lang="en-US" altLang="en-US"/>
          </a:p>
        </p:txBody>
      </p:sp>
    </p:spTree>
    <p:extLst>
      <p:ext uri="{BB962C8B-B14F-4D97-AF65-F5344CB8AC3E}">
        <p14:creationId xmlns:p14="http://schemas.microsoft.com/office/powerpoint/2010/main" val="155442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7BE51AE-0644-4165-9A0C-493D8466CE95}" type="slidenum">
              <a:rPr lang="en-US" altLang="en-US"/>
              <a:pPr>
                <a:defRPr/>
              </a:pPr>
              <a:t>‹#›</a:t>
            </a:fld>
            <a:endParaRPr lang="en-US" altLang="en-US"/>
          </a:p>
        </p:txBody>
      </p:sp>
    </p:spTree>
    <p:extLst>
      <p:ext uri="{BB962C8B-B14F-4D97-AF65-F5344CB8AC3E}">
        <p14:creationId xmlns:p14="http://schemas.microsoft.com/office/powerpoint/2010/main" val="8573197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17BE33-6C7C-49DF-98E2-FAEDF299BA23}" type="slidenum">
              <a:rPr lang="en-US" altLang="en-US"/>
              <a:pPr>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11285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7BE51AE-0644-4165-9A0C-493D8466CE95}" type="slidenum">
              <a:rPr lang="en-US" altLang="en-US" smtClean="0"/>
              <a:pPr>
                <a:defRPr/>
              </a:pPr>
              <a:t>4</a:t>
            </a:fld>
            <a:endParaRPr lang="en-US" altLang="en-US"/>
          </a:p>
        </p:txBody>
      </p:sp>
    </p:spTree>
    <p:extLst>
      <p:ext uri="{BB962C8B-B14F-4D97-AF65-F5344CB8AC3E}">
        <p14:creationId xmlns:p14="http://schemas.microsoft.com/office/powerpoint/2010/main" val="312853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7BE51AE-0644-4165-9A0C-493D8466CE95}" type="slidenum">
              <a:rPr lang="en-US" altLang="en-US" smtClean="0"/>
              <a:pPr>
                <a:defRPr/>
              </a:pPr>
              <a:t>5</a:t>
            </a:fld>
            <a:endParaRPr lang="en-US" altLang="en-US"/>
          </a:p>
        </p:txBody>
      </p:sp>
    </p:spTree>
    <p:extLst>
      <p:ext uri="{BB962C8B-B14F-4D97-AF65-F5344CB8AC3E}">
        <p14:creationId xmlns:p14="http://schemas.microsoft.com/office/powerpoint/2010/main" val="2987649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userDrawn="1"/>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noProof="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noProof="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smtClean="0"/>
            </a:lvl1pPr>
          </a:lstStyle>
          <a:p>
            <a:pPr>
              <a:defRPr/>
            </a:pPr>
            <a:fld id="{2A52941B-879C-42BA-B5E2-F1D2ACB0193A}" type="slidenum">
              <a:rPr lang="en-US" altLang="en-US"/>
              <a:pPr>
                <a:defRPr/>
              </a:pPr>
              <a:t>‹#›</a:t>
            </a:fld>
            <a:endParaRPr lang="en-US" altLang="en-US"/>
          </a:p>
        </p:txBody>
      </p:sp>
    </p:spTree>
    <p:extLst>
      <p:ext uri="{BB962C8B-B14F-4D97-AF65-F5344CB8AC3E}">
        <p14:creationId xmlns:p14="http://schemas.microsoft.com/office/powerpoint/2010/main" val="1431008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452253-E7AD-4D94-BC46-72F909B7C159}" type="slidenum">
              <a:rPr lang="en-US" altLang="en-US"/>
              <a:pPr>
                <a:defRPr/>
              </a:pPr>
              <a:t>‹#›</a:t>
            </a:fld>
            <a:endParaRPr lang="en-US" altLang="en-US"/>
          </a:p>
        </p:txBody>
      </p:sp>
    </p:spTree>
    <p:extLst>
      <p:ext uri="{BB962C8B-B14F-4D97-AF65-F5344CB8AC3E}">
        <p14:creationId xmlns:p14="http://schemas.microsoft.com/office/powerpoint/2010/main" val="386317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0F3F0F-1947-4B1E-9BCA-49F823D83B57}" type="slidenum">
              <a:rPr lang="en-US" altLang="en-US"/>
              <a:pPr>
                <a:defRPr/>
              </a:pPr>
              <a:t>‹#›</a:t>
            </a:fld>
            <a:endParaRPr lang="en-US" altLang="en-US"/>
          </a:p>
        </p:txBody>
      </p:sp>
    </p:spTree>
    <p:extLst>
      <p:ext uri="{BB962C8B-B14F-4D97-AF65-F5344CB8AC3E}">
        <p14:creationId xmlns:p14="http://schemas.microsoft.com/office/powerpoint/2010/main" val="2559123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37004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85FA6A-237A-4F6B-A414-7617F2E260E3}" type="slidenum">
              <a:rPr lang="en-US" altLang="en-US"/>
              <a:pPr>
                <a:defRPr/>
              </a:pPr>
              <a:t>‹#›</a:t>
            </a:fld>
            <a:endParaRPr lang="en-US" altLang="en-US"/>
          </a:p>
        </p:txBody>
      </p:sp>
    </p:spTree>
    <p:extLst>
      <p:ext uri="{BB962C8B-B14F-4D97-AF65-F5344CB8AC3E}">
        <p14:creationId xmlns:p14="http://schemas.microsoft.com/office/powerpoint/2010/main" val="3903369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0164BD-8894-4569-BFFB-7FB26FE00DA9}" type="slidenum">
              <a:rPr lang="en-US" altLang="en-US"/>
              <a:pPr>
                <a:defRPr/>
              </a:pPr>
              <a:t>‹#›</a:t>
            </a:fld>
            <a:endParaRPr lang="en-US" altLang="en-US"/>
          </a:p>
        </p:txBody>
      </p:sp>
    </p:spTree>
    <p:extLst>
      <p:ext uri="{BB962C8B-B14F-4D97-AF65-F5344CB8AC3E}">
        <p14:creationId xmlns:p14="http://schemas.microsoft.com/office/powerpoint/2010/main" val="4212534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64F0A4-C518-465E-AE98-EF38CA48D99E}" type="slidenum">
              <a:rPr lang="en-US" altLang="en-US"/>
              <a:pPr>
                <a:defRPr/>
              </a:pPr>
              <a:t>‹#›</a:t>
            </a:fld>
            <a:endParaRPr lang="en-US" altLang="en-US"/>
          </a:p>
        </p:txBody>
      </p:sp>
    </p:spTree>
    <p:extLst>
      <p:ext uri="{BB962C8B-B14F-4D97-AF65-F5344CB8AC3E}">
        <p14:creationId xmlns:p14="http://schemas.microsoft.com/office/powerpoint/2010/main" val="2980368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3311D0-C221-475D-9E4B-B1C17557FDD1}" type="slidenum">
              <a:rPr lang="en-US" altLang="en-US"/>
              <a:pPr>
                <a:defRPr/>
              </a:pPr>
              <a:t>‹#›</a:t>
            </a:fld>
            <a:endParaRPr lang="en-US" altLang="en-US"/>
          </a:p>
        </p:txBody>
      </p:sp>
    </p:spTree>
    <p:extLst>
      <p:ext uri="{BB962C8B-B14F-4D97-AF65-F5344CB8AC3E}">
        <p14:creationId xmlns:p14="http://schemas.microsoft.com/office/powerpoint/2010/main" val="3105836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1E3252-EFFA-4643-AE97-EF5A73CDC99B}" type="slidenum">
              <a:rPr lang="en-US" altLang="en-US"/>
              <a:pPr>
                <a:defRPr/>
              </a:pPr>
              <a:t>‹#›</a:t>
            </a:fld>
            <a:endParaRPr lang="en-US" altLang="en-US"/>
          </a:p>
        </p:txBody>
      </p:sp>
    </p:spTree>
    <p:extLst>
      <p:ext uri="{BB962C8B-B14F-4D97-AF65-F5344CB8AC3E}">
        <p14:creationId xmlns:p14="http://schemas.microsoft.com/office/powerpoint/2010/main" val="2399201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45D64E-1016-463A-92DF-9A526ECCD898}" type="slidenum">
              <a:rPr lang="en-US" altLang="en-US"/>
              <a:pPr>
                <a:defRPr/>
              </a:pPr>
              <a:t>‹#›</a:t>
            </a:fld>
            <a:endParaRPr lang="en-US" altLang="en-US"/>
          </a:p>
        </p:txBody>
      </p:sp>
    </p:spTree>
    <p:extLst>
      <p:ext uri="{BB962C8B-B14F-4D97-AF65-F5344CB8AC3E}">
        <p14:creationId xmlns:p14="http://schemas.microsoft.com/office/powerpoint/2010/main" val="1110603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E13605-62CF-41AB-A029-BDC51CC96AD6}" type="slidenum">
              <a:rPr lang="en-US" altLang="en-US"/>
              <a:pPr>
                <a:defRPr/>
              </a:pPr>
              <a:t>‹#›</a:t>
            </a:fld>
            <a:endParaRPr lang="en-US" altLang="en-US"/>
          </a:p>
        </p:txBody>
      </p:sp>
    </p:spTree>
    <p:extLst>
      <p:ext uri="{BB962C8B-B14F-4D97-AF65-F5344CB8AC3E}">
        <p14:creationId xmlns:p14="http://schemas.microsoft.com/office/powerpoint/2010/main" val="2562029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A594F8-092D-4E79-AC1F-417738B148D8}" type="slidenum">
              <a:rPr lang="en-US" altLang="en-US"/>
              <a:pPr>
                <a:defRPr/>
              </a:pPr>
              <a:t>‹#›</a:t>
            </a:fld>
            <a:endParaRPr lang="en-US" altLang="en-US"/>
          </a:p>
        </p:txBody>
      </p:sp>
    </p:spTree>
    <p:extLst>
      <p:ext uri="{BB962C8B-B14F-4D97-AF65-F5344CB8AC3E}">
        <p14:creationId xmlns:p14="http://schemas.microsoft.com/office/powerpoint/2010/main" val="818137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DB2043-2BAE-4D63-8BF7-FAA024CAB080}" type="slidenum">
              <a:rPr lang="en-US" altLang="en-US"/>
              <a:pPr>
                <a:defRPr/>
              </a:pPr>
              <a:t>‹#›</a:t>
            </a:fld>
            <a:endParaRPr lang="en-US" altLang="en-US"/>
          </a:p>
        </p:txBody>
      </p:sp>
    </p:spTree>
    <p:extLst>
      <p:ext uri="{BB962C8B-B14F-4D97-AF65-F5344CB8AC3E}">
        <p14:creationId xmlns:p14="http://schemas.microsoft.com/office/powerpoint/2010/main" val="2705470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5274B8-09A2-4042-A9EB-8240BE512F34}" type="slidenum">
              <a:rPr lang="en-US" altLang="en-US"/>
              <a:pPr>
                <a:defRPr/>
              </a:pPr>
              <a:t>‹#›</a:t>
            </a:fld>
            <a:endParaRPr lang="en-US" altLang="en-US"/>
          </a:p>
        </p:txBody>
      </p:sp>
    </p:spTree>
    <p:extLst>
      <p:ext uri="{BB962C8B-B14F-4D97-AF65-F5344CB8AC3E}">
        <p14:creationId xmlns:p14="http://schemas.microsoft.com/office/powerpoint/2010/main" val="3552638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15">
            <a:extLst>
              <a:ext uri="{28A0092B-C50C-407E-A947-70E740481C1C}">
                <a14:useLocalDpi xmlns:a14="http://schemas.microsoft.com/office/drawing/2010/main" val="0"/>
              </a:ext>
            </a:extLst>
          </a:blip>
          <a:srcRect l="27808" t="23334" r="61761" b="19835"/>
          <a:stretch>
            <a:fillRect/>
          </a:stretch>
        </p:blipFill>
        <p:spPr bwMode="auto">
          <a:xfrm>
            <a:off x="-14288" y="0"/>
            <a:ext cx="1677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3"/>
          <p:cNvSpPr>
            <a:spLocks noChangeArrowheads="1"/>
          </p:cNvSpPr>
          <p:nvPr userDrawn="1"/>
        </p:nvSpPr>
        <p:spPr bwMode="auto">
          <a:xfrm>
            <a:off x="1600200" y="0"/>
            <a:ext cx="7543800" cy="6858000"/>
          </a:xfrm>
          <a:prstGeom prst="rect">
            <a:avLst/>
          </a:prstGeom>
          <a:solidFill>
            <a:schemeClr val="bg1"/>
          </a:solidFill>
          <a:ln>
            <a:noFill/>
          </a:ln>
          <a:effectLst/>
          <a:extLst>
            <a:ext uri="{91240B29-F687-4F45-9708-019B960494DF}">
              <a14:hiddenLine xmlns:a14="http://schemas.microsoft.com/office/drawing/2010/main" w="9525">
                <a:solidFill>
                  <a:srgbClr val="CC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GB" altLang="en-US"/>
          </a:p>
        </p:txBody>
      </p:sp>
      <p:sp>
        <p:nvSpPr>
          <p:cNvPr id="102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AB1AF43-CB6D-4C77-A784-134BAF3349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3"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notesSlide" Target="../notesSlides/notesSlide3.xml"/><Relationship Id="rId5" Type="http://schemas.openxmlformats.org/officeDocument/2006/relationships/slideLayout" Target="../slideLayouts/slideLayout7.xml"/><Relationship Id="rId10" Type="http://schemas.openxmlformats.org/officeDocument/2006/relationships/image" Target="../media/image8.svg"/><Relationship Id="rId4" Type="http://schemas.openxmlformats.org/officeDocument/2006/relationships/audio" Target="../media/media2.mp3"/><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122" name="Text Box 15"/>
          <p:cNvSpPr txBox="1">
            <a:spLocks noChangeArrowheads="1"/>
          </p:cNvSpPr>
          <p:nvPr/>
        </p:nvSpPr>
        <p:spPr bwMode="auto">
          <a:xfrm>
            <a:off x="3870325" y="1719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23" name="Text Box 58"/>
          <p:cNvSpPr txBox="1">
            <a:spLocks noChangeArrowheads="1"/>
          </p:cNvSpPr>
          <p:nvPr/>
        </p:nvSpPr>
        <p:spPr bwMode="auto">
          <a:xfrm>
            <a:off x="898525" y="30146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pic>
        <p:nvPicPr>
          <p:cNvPr id="5" name="Picture 4">
            <a:extLst>
              <a:ext uri="{FF2B5EF4-FFF2-40B4-BE49-F238E27FC236}">
                <a16:creationId xmlns:a16="http://schemas.microsoft.com/office/drawing/2014/main" id="{7AEC9860-50B5-4261-A120-A22EC5706E8A}"/>
              </a:ext>
            </a:extLst>
          </p:cNvPr>
          <p:cNvPicPr>
            <a:picLocks noChangeAspect="1"/>
          </p:cNvPicPr>
          <p:nvPr/>
        </p:nvPicPr>
        <p:blipFill>
          <a:blip r:embed="rId3"/>
          <a:stretch>
            <a:fillRect/>
          </a:stretch>
        </p:blipFill>
        <p:spPr>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5124" name="Rectangle 62"/>
          <p:cNvSpPr>
            <a:spLocks noChangeArrowheads="1"/>
          </p:cNvSpPr>
          <p:nvPr/>
        </p:nvSpPr>
        <p:spPr bwMode="auto">
          <a:xfrm>
            <a:off x="-508" y="5697252"/>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DAW HYFRID FIS</a:t>
            </a:r>
            <a:endParaRPr lang="en-US" altLang="en-US" sz="8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8">
            <a:extLst>
              <a:ext uri="{FF2B5EF4-FFF2-40B4-BE49-F238E27FC236}">
                <a16:creationId xmlns:a16="http://schemas.microsoft.com/office/drawing/2014/main" id="{DFE0E0B9-1401-4017-9653-B7C5F1ABE246}"/>
              </a:ext>
            </a:extLst>
          </p:cNvPr>
          <p:cNvSpPr txBox="1">
            <a:spLocks noChangeArrowheads="1"/>
          </p:cNvSpPr>
          <p:nvPr/>
        </p:nvSpPr>
        <p:spPr bwMode="auto">
          <a:xfrm>
            <a:off x="1828800" y="1565020"/>
            <a:ext cx="68580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GB" altLang="en-US" sz="3600" dirty="0">
                <a:latin typeface="Calibri" panose="020F0502020204030204" pitchFamily="34" charset="0"/>
                <a:cs typeface="Calibri" panose="020F0502020204030204" pitchFamily="34" charset="0"/>
              </a:rPr>
              <a:t>Daw </a:t>
            </a:r>
            <a:r>
              <a:rPr lang="en-GB" altLang="en-US" sz="3600" dirty="0" err="1">
                <a:latin typeface="Calibri" panose="020F0502020204030204" pitchFamily="34" charset="0"/>
                <a:cs typeface="Calibri" panose="020F0502020204030204" pitchFamily="34" charset="0"/>
              </a:rPr>
              <a:t>hyfryd</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fis</a:t>
            </a:r>
            <a:endParaRPr lang="en-GB" altLang="en-US" sz="3600" dirty="0">
              <a:latin typeface="Calibri" panose="020F0502020204030204" pitchFamily="34" charset="0"/>
              <a:cs typeface="Calibri" panose="020F0502020204030204" pitchFamily="34" charset="0"/>
            </a:endParaRPr>
          </a:p>
          <a:p>
            <a:pPr eaLnBrk="1" hangingPunct="1"/>
            <a:r>
              <a:rPr lang="en-GB" altLang="en-US" sz="3600" dirty="0" err="1">
                <a:latin typeface="Calibri" panose="020F0502020204030204" pitchFamily="34" charset="0"/>
                <a:cs typeface="Calibri" panose="020F0502020204030204" pitchFamily="34" charset="0"/>
              </a:rPr>
              <a:t>Mehefin</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cyn</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bo</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hir</a:t>
            </a:r>
            <a:endParaRPr lang="en-GB" altLang="en-US" sz="3600" dirty="0">
              <a:latin typeface="Calibri" panose="020F0502020204030204" pitchFamily="34" charset="0"/>
              <a:cs typeface="Calibri" panose="020F0502020204030204" pitchFamily="34" charset="0"/>
            </a:endParaRPr>
          </a:p>
          <a:p>
            <a:pPr eaLnBrk="1" hangingPunct="1"/>
            <a:r>
              <a:rPr lang="en-GB" altLang="en-US" sz="3600" dirty="0">
                <a:latin typeface="Calibri" panose="020F0502020204030204" pitchFamily="34" charset="0"/>
                <a:cs typeface="Calibri" panose="020F0502020204030204" pitchFamily="34" charset="0"/>
              </a:rPr>
              <a:t>A </a:t>
            </a:r>
            <a:r>
              <a:rPr lang="en-GB" altLang="en-US" sz="3600" dirty="0" err="1">
                <a:latin typeface="Calibri" panose="020F0502020204030204" pitchFamily="34" charset="0"/>
                <a:cs typeface="Calibri" panose="020F0502020204030204" pitchFamily="34" charset="0"/>
              </a:rPr>
              <a:t>chlywir</a:t>
            </a:r>
            <a:r>
              <a:rPr lang="en-GB" altLang="en-US" sz="3600" dirty="0">
                <a:latin typeface="Calibri" panose="020F0502020204030204" pitchFamily="34" charset="0"/>
                <a:cs typeface="Calibri" panose="020F0502020204030204" pitchFamily="34" charset="0"/>
              </a:rPr>
              <a:t> y </a:t>
            </a:r>
            <a:r>
              <a:rPr lang="en-GB" altLang="en-US" sz="3600" dirty="0" err="1">
                <a:latin typeface="Calibri" panose="020F0502020204030204" pitchFamily="34" charset="0"/>
                <a:cs typeface="Calibri" panose="020F0502020204030204" pitchFamily="34" charset="0"/>
              </a:rPr>
              <a:t>gwcw’n</a:t>
            </a:r>
            <a:endParaRPr lang="en-GB" altLang="en-US" sz="3600" dirty="0">
              <a:latin typeface="Calibri" panose="020F0502020204030204" pitchFamily="34" charset="0"/>
              <a:cs typeface="Calibri" panose="020F0502020204030204" pitchFamily="34" charset="0"/>
            </a:endParaRPr>
          </a:p>
          <a:p>
            <a:pPr eaLnBrk="1" hangingPunct="1"/>
            <a:r>
              <a:rPr lang="en-GB" altLang="en-US" sz="3600" dirty="0" err="1">
                <a:latin typeface="Calibri" panose="020F0502020204030204" pitchFamily="34" charset="0"/>
                <a:cs typeface="Calibri" panose="020F0502020204030204" pitchFamily="34" charset="0"/>
              </a:rPr>
              <a:t>Canu’n</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braf</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yn</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ein</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tir</a:t>
            </a:r>
            <a:endParaRPr lang="en-GB" altLang="en-US" sz="3600" dirty="0">
              <a:latin typeface="Calibri" panose="020F0502020204030204" pitchFamily="34" charset="0"/>
              <a:cs typeface="Calibri" panose="020F0502020204030204" pitchFamily="34" charset="0"/>
            </a:endParaRPr>
          </a:p>
          <a:p>
            <a:pPr eaLnBrk="1" hangingPunct="1"/>
            <a:endParaRPr lang="en-GB" altLang="en-US" sz="3600" dirty="0">
              <a:latin typeface="Calibri" panose="020F0502020204030204" pitchFamily="34" charset="0"/>
              <a:cs typeface="Calibri" panose="020F0502020204030204" pitchFamily="34" charset="0"/>
            </a:endParaRPr>
          </a:p>
          <a:p>
            <a:pPr eaLnBrk="1" hangingPunct="1"/>
            <a:r>
              <a:rPr lang="en-GB" altLang="en-US" sz="3600" dirty="0" err="1">
                <a:latin typeface="Calibri" panose="020F0502020204030204" pitchFamily="34" charset="0"/>
                <a:cs typeface="Calibri" panose="020F0502020204030204" pitchFamily="34" charset="0"/>
              </a:rPr>
              <a:t>Braf</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yn</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ein</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tir</a:t>
            </a:r>
            <a:r>
              <a:rPr lang="en-GB" altLang="en-US" sz="3600" dirty="0">
                <a:latin typeface="Calibri" panose="020F0502020204030204" pitchFamily="34" charset="0"/>
                <a:cs typeface="Calibri" panose="020F0502020204030204" pitchFamily="34" charset="0"/>
              </a:rPr>
              <a:t> </a:t>
            </a:r>
          </a:p>
          <a:p>
            <a:pPr eaLnBrk="1" hangingPunct="1"/>
            <a:r>
              <a:rPr lang="en-GB" altLang="en-US" sz="3600" dirty="0" err="1">
                <a:latin typeface="Calibri" panose="020F0502020204030204" pitchFamily="34" charset="0"/>
                <a:cs typeface="Calibri" panose="020F0502020204030204" pitchFamily="34" charset="0"/>
              </a:rPr>
              <a:t>Braf</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yn</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ein</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tir</a:t>
            </a:r>
            <a:endParaRPr lang="en-GB" altLang="en-US" sz="3600" dirty="0">
              <a:latin typeface="Calibri" panose="020F0502020204030204" pitchFamily="34" charset="0"/>
              <a:cs typeface="Calibri" panose="020F0502020204030204" pitchFamily="34" charset="0"/>
            </a:endParaRPr>
          </a:p>
          <a:p>
            <a:pPr eaLnBrk="1" hangingPunct="1"/>
            <a:r>
              <a:rPr lang="en-GB" altLang="en-US" sz="3600" dirty="0" err="1">
                <a:latin typeface="Calibri" panose="020F0502020204030204" pitchFamily="34" charset="0"/>
                <a:cs typeface="Calibri" panose="020F0502020204030204" pitchFamily="34" charset="0"/>
              </a:rPr>
              <a:t>Cwcw</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cwcw</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cwcw</a:t>
            </a:r>
            <a:endParaRPr lang="en-GB" altLang="en-US" sz="3600" dirty="0">
              <a:latin typeface="Calibri" panose="020F0502020204030204" pitchFamily="34" charset="0"/>
              <a:cs typeface="Calibri" panose="020F0502020204030204" pitchFamily="34" charset="0"/>
            </a:endParaRPr>
          </a:p>
          <a:p>
            <a:pPr eaLnBrk="1" hangingPunct="1"/>
            <a:r>
              <a:rPr lang="en-GB" altLang="en-US" sz="3600" dirty="0" err="1">
                <a:latin typeface="Calibri" panose="020F0502020204030204" pitchFamily="34" charset="0"/>
                <a:cs typeface="Calibri" panose="020F0502020204030204" pitchFamily="34" charset="0"/>
              </a:rPr>
              <a:t>Canu’n</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braf</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yn</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ein</a:t>
            </a:r>
            <a:r>
              <a:rPr lang="en-GB" altLang="en-US" sz="3600" dirty="0">
                <a:latin typeface="Calibri" panose="020F0502020204030204" pitchFamily="34" charset="0"/>
                <a:cs typeface="Calibri" panose="020F0502020204030204" pitchFamily="34" charset="0"/>
              </a:rPr>
              <a:t> </a:t>
            </a:r>
            <a:r>
              <a:rPr lang="en-GB" altLang="en-US" sz="3600" dirty="0" err="1">
                <a:latin typeface="Calibri" panose="020F0502020204030204" pitchFamily="34" charset="0"/>
                <a:cs typeface="Calibri" panose="020F0502020204030204" pitchFamily="34" charset="0"/>
              </a:rPr>
              <a:t>tir</a:t>
            </a:r>
            <a:endParaRPr lang="en-GB" altLang="en-US" sz="36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09F8AE4C-E668-4F6C-A8DA-60C2C6206ECA}"/>
              </a:ext>
            </a:extLst>
          </p:cNvPr>
          <p:cNvSpPr txBox="1">
            <a:spLocks/>
          </p:cNvSpPr>
          <p:nvPr/>
        </p:nvSpPr>
        <p:spPr>
          <a:xfrm>
            <a:off x="1799692" y="274638"/>
            <a:ext cx="6887108" cy="1143000"/>
          </a:xfrm>
          <a:prstGeom prst="rect">
            <a:avLst/>
          </a:prstGeom>
        </p:spPr>
        <p:txBody>
          <a:bodyPr/>
          <a:lst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b="1" u="sng"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DAW HYFRID FIS</a:t>
            </a:r>
          </a:p>
        </p:txBody>
      </p:sp>
      <p:pic>
        <p:nvPicPr>
          <p:cNvPr id="2" name="1 DAW HYFRYD FIS" descr="Sparrow with solid fill">
            <a:hlinkClick r:id="" action="ppaction://media"/>
            <a:extLst>
              <a:ext uri="{FF2B5EF4-FFF2-40B4-BE49-F238E27FC236}">
                <a16:creationId xmlns:a16="http://schemas.microsoft.com/office/drawing/2014/main" id="{3FC01D78-6EEB-435F-90B6-87A295F262FE}"/>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flipH="1">
            <a:off x="6145553" y="4045545"/>
            <a:ext cx="3010346" cy="3010346"/>
          </a:xfrm>
          <a:prstGeom prst="rect">
            <a:avLst/>
          </a:prstGeom>
          <a:effectLst>
            <a:glow rad="63500">
              <a:schemeClr val="accent4">
                <a:satMod val="175000"/>
                <a:alpha val="40000"/>
              </a:schemeClr>
            </a:glo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2038"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92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06DA96-E082-4CC9-A9EE-C2D3DAD97C15}"/>
              </a:ext>
            </a:extLst>
          </p:cNvPr>
          <p:cNvPicPr>
            <a:picLocks noChangeAspect="1"/>
          </p:cNvPicPr>
          <p:nvPr/>
        </p:nvPicPr>
        <p:blipFill rotWithShape="1">
          <a:blip r:embed="rId2">
            <a:alphaModFix amt="20000"/>
          </a:blip>
          <a:srcRect b="5282"/>
          <a:stretch/>
        </p:blipFill>
        <p:spPr>
          <a:xfrm>
            <a:off x="1919021" y="1174592"/>
            <a:ext cx="6808643" cy="5512956"/>
          </a:xfrm>
          <a:prstGeom prst="rect">
            <a:avLst/>
          </a:prstGeom>
        </p:spPr>
      </p:pic>
      <p:sp>
        <p:nvSpPr>
          <p:cNvPr id="10242" name="TextBox 4">
            <a:extLst>
              <a:ext uri="{FF2B5EF4-FFF2-40B4-BE49-F238E27FC236}">
                <a16:creationId xmlns:a16="http://schemas.microsoft.com/office/drawing/2014/main" id="{E2341FCE-E6AD-492A-9087-7D3F01B5A12B}"/>
              </a:ext>
            </a:extLst>
          </p:cNvPr>
          <p:cNvSpPr txBox="1">
            <a:spLocks noChangeArrowheads="1"/>
          </p:cNvSpPr>
          <p:nvPr/>
        </p:nvSpPr>
        <p:spPr bwMode="auto">
          <a:xfrm>
            <a:off x="416336" y="2389124"/>
            <a:ext cx="52625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r>
              <a:rPr lang="en-GB" altLang="en-US" sz="2800" dirty="0">
                <a:latin typeface="Calibri" panose="020F0502020204030204" pitchFamily="34" charset="0"/>
                <a:cs typeface="Calibri" panose="020F0502020204030204" pitchFamily="34" charset="0"/>
              </a:rPr>
              <a:t>Daw </a:t>
            </a:r>
            <a:r>
              <a:rPr lang="en-GB" altLang="en-US" sz="2800" dirty="0" err="1">
                <a:latin typeface="Calibri" panose="020F0502020204030204" pitchFamily="34" charset="0"/>
                <a:cs typeface="Calibri" panose="020F0502020204030204" pitchFamily="34" charset="0"/>
              </a:rPr>
              <a:t>hyfryd</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fis</a:t>
            </a:r>
            <a:endParaRPr lang="en-GB" altLang="en-US" sz="2800" dirty="0">
              <a:latin typeface="Calibri" panose="020F0502020204030204" pitchFamily="34" charset="0"/>
              <a:cs typeface="Calibri" panose="020F0502020204030204" pitchFamily="34" charset="0"/>
            </a:endParaRPr>
          </a:p>
          <a:p>
            <a:pPr algn="r" eaLnBrk="1" hangingPunct="1"/>
            <a:r>
              <a:rPr lang="en-GB" altLang="en-US" sz="2800" dirty="0" err="1">
                <a:latin typeface="Calibri" panose="020F0502020204030204" pitchFamily="34" charset="0"/>
                <a:cs typeface="Calibri" panose="020F0502020204030204" pitchFamily="34" charset="0"/>
              </a:rPr>
              <a:t>Mehefin</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cyn</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bo</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hir</a:t>
            </a:r>
            <a:endParaRPr lang="en-GB" altLang="en-US" sz="2800" dirty="0">
              <a:latin typeface="Calibri" panose="020F0502020204030204" pitchFamily="34" charset="0"/>
              <a:cs typeface="Calibri" panose="020F0502020204030204" pitchFamily="34" charset="0"/>
            </a:endParaRPr>
          </a:p>
          <a:p>
            <a:pPr algn="r" eaLnBrk="1" hangingPunct="1"/>
            <a:r>
              <a:rPr lang="en-GB" altLang="en-US" sz="2800" dirty="0">
                <a:latin typeface="Calibri" panose="020F0502020204030204" pitchFamily="34" charset="0"/>
                <a:cs typeface="Calibri" panose="020F0502020204030204" pitchFamily="34" charset="0"/>
              </a:rPr>
              <a:t>A </a:t>
            </a:r>
            <a:r>
              <a:rPr lang="en-GB" altLang="en-US" sz="2800" dirty="0" err="1">
                <a:latin typeface="Calibri" panose="020F0502020204030204" pitchFamily="34" charset="0"/>
                <a:cs typeface="Calibri" panose="020F0502020204030204" pitchFamily="34" charset="0"/>
              </a:rPr>
              <a:t>chlywir</a:t>
            </a:r>
            <a:r>
              <a:rPr lang="en-GB" altLang="en-US" sz="2800" dirty="0">
                <a:latin typeface="Calibri" panose="020F0502020204030204" pitchFamily="34" charset="0"/>
                <a:cs typeface="Calibri" panose="020F0502020204030204" pitchFamily="34" charset="0"/>
              </a:rPr>
              <a:t> y </a:t>
            </a:r>
            <a:r>
              <a:rPr lang="en-GB" altLang="en-US" sz="2800" dirty="0" err="1">
                <a:latin typeface="Calibri" panose="020F0502020204030204" pitchFamily="34" charset="0"/>
                <a:cs typeface="Calibri" panose="020F0502020204030204" pitchFamily="34" charset="0"/>
              </a:rPr>
              <a:t>gwcw’n</a:t>
            </a:r>
            <a:endParaRPr lang="en-GB" altLang="en-US" sz="2800" dirty="0">
              <a:latin typeface="Calibri" panose="020F0502020204030204" pitchFamily="34" charset="0"/>
              <a:cs typeface="Calibri" panose="020F0502020204030204" pitchFamily="34" charset="0"/>
            </a:endParaRPr>
          </a:p>
          <a:p>
            <a:pPr algn="r" eaLnBrk="1" hangingPunct="1"/>
            <a:r>
              <a:rPr lang="en-GB" altLang="en-US" sz="2800" dirty="0" err="1">
                <a:latin typeface="Calibri" panose="020F0502020204030204" pitchFamily="34" charset="0"/>
                <a:cs typeface="Calibri" panose="020F0502020204030204" pitchFamily="34" charset="0"/>
              </a:rPr>
              <a:t>Canu’n</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braf</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yn</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ein</a:t>
            </a:r>
            <a:r>
              <a:rPr lang="en-GB" altLang="en-US" sz="2800" dirty="0">
                <a:latin typeface="Calibri" panose="020F0502020204030204" pitchFamily="34" charset="0"/>
                <a:cs typeface="Calibri" panose="020F0502020204030204" pitchFamily="34" charset="0"/>
              </a:rPr>
              <a:t> </a:t>
            </a:r>
            <a:r>
              <a:rPr lang="en-GB" altLang="en-US" sz="2800" dirty="0" err="1">
                <a:latin typeface="Calibri" panose="020F0502020204030204" pitchFamily="34" charset="0"/>
                <a:cs typeface="Calibri" panose="020F0502020204030204" pitchFamily="34" charset="0"/>
              </a:rPr>
              <a:t>tir</a:t>
            </a:r>
            <a:endParaRPr lang="en-GB" altLang="en-US" sz="2800" dirty="0">
              <a:latin typeface="Calibri" panose="020F0502020204030204" pitchFamily="34" charset="0"/>
              <a:cs typeface="Calibri" panose="020F0502020204030204" pitchFamily="34" charset="0"/>
            </a:endParaRPr>
          </a:p>
        </p:txBody>
      </p:sp>
      <p:sp>
        <p:nvSpPr>
          <p:cNvPr id="10243" name="TextBox 5">
            <a:extLst>
              <a:ext uri="{FF2B5EF4-FFF2-40B4-BE49-F238E27FC236}">
                <a16:creationId xmlns:a16="http://schemas.microsoft.com/office/drawing/2014/main" id="{9797E212-D156-461F-9679-9DEEDDC1C738}"/>
              </a:ext>
            </a:extLst>
          </p:cNvPr>
          <p:cNvSpPr txBox="1">
            <a:spLocks noChangeArrowheads="1"/>
          </p:cNvSpPr>
          <p:nvPr/>
        </p:nvSpPr>
        <p:spPr bwMode="auto">
          <a:xfrm>
            <a:off x="3887717" y="4601232"/>
            <a:ext cx="52625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GB" altLang="en-US" sz="2800" dirty="0">
                <a:latin typeface="Calibri" panose="020F0502020204030204" pitchFamily="34" charset="0"/>
                <a:cs typeface="Calibri" panose="020F0502020204030204" pitchFamily="34" charset="0"/>
              </a:rPr>
              <a:t>The lovely month</a:t>
            </a:r>
          </a:p>
          <a:p>
            <a:pPr eaLnBrk="1" hangingPunct="1"/>
            <a:r>
              <a:rPr lang="en-GB" altLang="en-US" sz="2800" dirty="0">
                <a:latin typeface="Calibri" panose="020F0502020204030204" pitchFamily="34" charset="0"/>
                <a:cs typeface="Calibri" panose="020F0502020204030204" pitchFamily="34" charset="0"/>
              </a:rPr>
              <a:t>Of June will come soon</a:t>
            </a:r>
          </a:p>
          <a:p>
            <a:pPr eaLnBrk="1" hangingPunct="1"/>
            <a:r>
              <a:rPr lang="en-GB" altLang="en-US" sz="2800" dirty="0">
                <a:latin typeface="Calibri" panose="020F0502020204030204" pitchFamily="34" charset="0"/>
                <a:cs typeface="Calibri" panose="020F0502020204030204" pitchFamily="34" charset="0"/>
              </a:rPr>
              <a:t>And the song of the cuckoo</a:t>
            </a:r>
          </a:p>
          <a:p>
            <a:pPr eaLnBrk="1" hangingPunct="1"/>
            <a:r>
              <a:rPr lang="en-GB" altLang="en-US" sz="2800" dirty="0">
                <a:latin typeface="Calibri" panose="020F0502020204030204" pitchFamily="34" charset="0"/>
                <a:cs typeface="Calibri" panose="020F0502020204030204" pitchFamily="34" charset="0"/>
              </a:rPr>
              <a:t>Will be heard in the land</a:t>
            </a:r>
          </a:p>
        </p:txBody>
      </p:sp>
      <p:sp>
        <p:nvSpPr>
          <p:cNvPr id="4" name="Title 1">
            <a:extLst>
              <a:ext uri="{FF2B5EF4-FFF2-40B4-BE49-F238E27FC236}">
                <a16:creationId xmlns:a16="http://schemas.microsoft.com/office/drawing/2014/main" id="{14C4BFE6-1419-4031-AD1B-D04C69EAEA40}"/>
              </a:ext>
            </a:extLst>
          </p:cNvPr>
          <p:cNvSpPr txBox="1">
            <a:spLocks/>
          </p:cNvSpPr>
          <p:nvPr/>
        </p:nvSpPr>
        <p:spPr>
          <a:xfrm>
            <a:off x="1799692" y="274638"/>
            <a:ext cx="6887108" cy="1143000"/>
          </a:xfrm>
          <a:prstGeom prst="rect">
            <a:avLst/>
          </a:prstGeom>
        </p:spPr>
        <p:txBody>
          <a:bodyPr/>
          <a:lst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b="1" u="sng"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TRANSLATION</a:t>
            </a:r>
          </a:p>
        </p:txBody>
      </p:sp>
      <p:sp>
        <p:nvSpPr>
          <p:cNvPr id="6" name="TextBox 4">
            <a:extLst>
              <a:ext uri="{FF2B5EF4-FFF2-40B4-BE49-F238E27FC236}">
                <a16:creationId xmlns:a16="http://schemas.microsoft.com/office/drawing/2014/main" id="{86AAE107-D290-45C3-99FF-CE35DD013E91}"/>
              </a:ext>
            </a:extLst>
          </p:cNvPr>
          <p:cNvSpPr txBox="1">
            <a:spLocks noChangeArrowheads="1"/>
          </p:cNvSpPr>
          <p:nvPr/>
        </p:nvSpPr>
        <p:spPr bwMode="auto">
          <a:xfrm>
            <a:off x="1799692" y="1283070"/>
            <a:ext cx="70207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just" eaLnBrk="1" hangingPunct="1"/>
            <a:r>
              <a:rPr lang="en-GB" altLang="en-US" sz="2800" dirty="0">
                <a:latin typeface="Calibri" panose="020F0502020204030204" pitchFamily="34" charset="0"/>
                <a:cs typeface="Calibri" panose="020F0502020204030204" pitchFamily="34" charset="0"/>
              </a:rPr>
              <a:t>What do you think the song is about? Are there any words in the lyrics you recognise?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fade">
                                      <p:cBhvr>
                                        <p:cTn id="11" dur="5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243"/>
                                        </p:tgtEl>
                                        <p:attrNameLst>
                                          <p:attrName>style.visibility</p:attrName>
                                        </p:attrNameLst>
                                      </p:cBhvr>
                                      <p:to>
                                        <p:strVal val="visible"/>
                                      </p:to>
                                    </p:set>
                                    <p:animEffect transition="in" filter="fade">
                                      <p:cBhvr>
                                        <p:cTn id="16" dur="500"/>
                                        <p:tgtEl>
                                          <p:spTgt spid="10243"/>
                                        </p:tgtEl>
                                      </p:cBhvr>
                                    </p:animEffect>
                                  </p:childTnLst>
                                </p:cTn>
                              </p:par>
                            </p:childTnLst>
                          </p:cTn>
                        </p:par>
                        <p:par>
                          <p:cTn id="17" fill="hold">
                            <p:stCondLst>
                              <p:cond delay="500"/>
                            </p:stCondLst>
                            <p:childTnLst>
                              <p:par>
                                <p:cTn id="18" presetID="6"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8">
            <a:extLst>
              <a:ext uri="{FF2B5EF4-FFF2-40B4-BE49-F238E27FC236}">
                <a16:creationId xmlns:a16="http://schemas.microsoft.com/office/drawing/2014/main" id="{A436FB28-60FD-4FDE-BCF0-870E25BCB1B8}"/>
              </a:ext>
            </a:extLst>
          </p:cNvPr>
          <p:cNvSpPr txBox="1">
            <a:spLocks noChangeArrowheads="1"/>
          </p:cNvSpPr>
          <p:nvPr/>
        </p:nvSpPr>
        <p:spPr bwMode="auto">
          <a:xfrm>
            <a:off x="1926499" y="1506264"/>
            <a:ext cx="700198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just" eaLnBrk="1" hangingPunct="1"/>
            <a:r>
              <a:rPr lang="en-GB" sz="2400" dirty="0">
                <a:latin typeface="Calibri" panose="020F0502020204030204" pitchFamily="34" charset="0"/>
                <a:cs typeface="Calibri" panose="020F0502020204030204" pitchFamily="34" charset="0"/>
              </a:rPr>
              <a:t>Daw </a:t>
            </a:r>
            <a:r>
              <a:rPr lang="en-GB" sz="2400" dirty="0" err="1">
                <a:latin typeface="Calibri" panose="020F0502020204030204" pitchFamily="34" charset="0"/>
                <a:cs typeface="Calibri" panose="020F0502020204030204" pitchFamily="34" charset="0"/>
              </a:rPr>
              <a:t>Hyfrid</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Fis</a:t>
            </a:r>
            <a:r>
              <a:rPr lang="en-GB" sz="2400" dirty="0">
                <a:latin typeface="Calibri" panose="020F0502020204030204" pitchFamily="34" charset="0"/>
                <a:cs typeface="Calibri" panose="020F0502020204030204" pitchFamily="34" charset="0"/>
              </a:rPr>
              <a:t> is a simple melody which can also be performed as a round.</a:t>
            </a:r>
          </a:p>
          <a:p>
            <a:pPr algn="just" eaLnBrk="1" hangingPunct="1"/>
            <a:endParaRPr lang="en-GB" sz="2400" dirty="0">
              <a:latin typeface="Calibri" panose="020F0502020204030204" pitchFamily="34" charset="0"/>
              <a:cs typeface="Calibri" panose="020F0502020204030204" pitchFamily="34" charset="0"/>
            </a:endParaRPr>
          </a:p>
          <a:p>
            <a:pPr algn="just" eaLnBrk="1" hangingPunct="1"/>
            <a:r>
              <a:rPr lang="en-GB" sz="2400" dirty="0">
                <a:latin typeface="Calibri" panose="020F0502020204030204" pitchFamily="34" charset="0"/>
                <a:cs typeface="Calibri" panose="020F0502020204030204" pitchFamily="34" charset="0"/>
              </a:rPr>
              <a:t>A round is one of the easiest forms of part singing. A round is a piece of music which can be sung, with different groups beginning at different times so that different parts of the melody coincide in the different voices, but nevertheless, fit harmoniously together.</a:t>
            </a:r>
          </a:p>
          <a:p>
            <a:pPr algn="just" eaLnBrk="1" hangingPunct="1"/>
            <a:endParaRPr lang="en-GB" sz="2400" dirty="0">
              <a:latin typeface="Calibri" panose="020F0502020204030204" pitchFamily="34" charset="0"/>
              <a:cs typeface="Calibri" panose="020F0502020204030204" pitchFamily="34" charset="0"/>
            </a:endParaRPr>
          </a:p>
          <a:p>
            <a:pPr algn="just" eaLnBrk="1" hangingPunct="1"/>
            <a:r>
              <a:rPr lang="en-GB" sz="2400" dirty="0">
                <a:latin typeface="Calibri" panose="020F0502020204030204" pitchFamily="34" charset="0"/>
                <a:cs typeface="Calibri" panose="020F0502020204030204" pitchFamily="34" charset="0"/>
              </a:rPr>
              <a:t>Have a listen to Daw </a:t>
            </a:r>
            <a:r>
              <a:rPr lang="en-GB" sz="2400" dirty="0" err="1">
                <a:latin typeface="Calibri" panose="020F0502020204030204" pitchFamily="34" charset="0"/>
                <a:cs typeface="Calibri" panose="020F0502020204030204" pitchFamily="34" charset="0"/>
              </a:rPr>
              <a:t>Hyfrid</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Fis</a:t>
            </a:r>
            <a:r>
              <a:rPr lang="en-GB" sz="2400" dirty="0">
                <a:latin typeface="Calibri" panose="020F0502020204030204" pitchFamily="34" charset="0"/>
                <a:cs typeface="Calibri" panose="020F0502020204030204" pitchFamily="34" charset="0"/>
              </a:rPr>
              <a:t> performed as a 4 part round.</a:t>
            </a:r>
          </a:p>
        </p:txBody>
      </p:sp>
      <p:sp>
        <p:nvSpPr>
          <p:cNvPr id="8" name="Title 1">
            <a:extLst>
              <a:ext uri="{FF2B5EF4-FFF2-40B4-BE49-F238E27FC236}">
                <a16:creationId xmlns:a16="http://schemas.microsoft.com/office/drawing/2014/main" id="{365C259F-5D5A-4848-9021-C2E9305CD274}"/>
              </a:ext>
            </a:extLst>
          </p:cNvPr>
          <p:cNvSpPr txBox="1">
            <a:spLocks/>
          </p:cNvSpPr>
          <p:nvPr/>
        </p:nvSpPr>
        <p:spPr>
          <a:xfrm>
            <a:off x="1799692" y="274638"/>
            <a:ext cx="6887108" cy="1143000"/>
          </a:xfrm>
          <a:prstGeom prst="rect">
            <a:avLst/>
          </a:prstGeom>
        </p:spPr>
        <p:txBody>
          <a:bodyPr/>
          <a:lst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b="1" u="sng"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ROWND A ROWND</a:t>
            </a:r>
          </a:p>
        </p:txBody>
      </p:sp>
      <p:pic>
        <p:nvPicPr>
          <p:cNvPr id="5" name="3 DAW HYFRID FIS - 4 PARTS" descr="Badge 4 with solid fill">
            <a:hlinkClick r:id="" action="ppaction://media"/>
            <a:extLst>
              <a:ext uri="{FF2B5EF4-FFF2-40B4-BE49-F238E27FC236}">
                <a16:creationId xmlns:a16="http://schemas.microsoft.com/office/drawing/2014/main" id="{15183A4B-C240-4262-AEC0-C92634647448}"/>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66611" y="5293652"/>
            <a:ext cx="1469299" cy="14692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5539"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bldLst>
      <p:bldP spid="112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8">
            <a:extLst>
              <a:ext uri="{FF2B5EF4-FFF2-40B4-BE49-F238E27FC236}">
                <a16:creationId xmlns:a16="http://schemas.microsoft.com/office/drawing/2014/main" id="{A436FB28-60FD-4FDE-BCF0-870E25BCB1B8}"/>
              </a:ext>
            </a:extLst>
          </p:cNvPr>
          <p:cNvSpPr txBox="1">
            <a:spLocks noChangeArrowheads="1"/>
          </p:cNvSpPr>
          <p:nvPr/>
        </p:nvSpPr>
        <p:spPr bwMode="auto">
          <a:xfrm>
            <a:off x="2430524" y="1484313"/>
            <a:ext cx="68580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GB" altLang="en-US" sz="3600">
                <a:latin typeface="Calibri" panose="020F0502020204030204" pitchFamily="34" charset="0"/>
                <a:cs typeface="Calibri" panose="020F0502020204030204" pitchFamily="34" charset="0"/>
              </a:rPr>
              <a:t>Daw hyfryd fis</a:t>
            </a:r>
          </a:p>
          <a:p>
            <a:pPr eaLnBrk="1" hangingPunct="1"/>
            <a:r>
              <a:rPr lang="en-GB" altLang="en-US" sz="3600">
                <a:latin typeface="Calibri" panose="020F0502020204030204" pitchFamily="34" charset="0"/>
                <a:cs typeface="Calibri" panose="020F0502020204030204" pitchFamily="34" charset="0"/>
              </a:rPr>
              <a:t>Mehefin cyn bo hir</a:t>
            </a:r>
          </a:p>
          <a:p>
            <a:pPr eaLnBrk="1" hangingPunct="1"/>
            <a:r>
              <a:rPr lang="en-GB" altLang="en-US" sz="3600">
                <a:latin typeface="Calibri" panose="020F0502020204030204" pitchFamily="34" charset="0"/>
                <a:cs typeface="Calibri" panose="020F0502020204030204" pitchFamily="34" charset="0"/>
              </a:rPr>
              <a:t>A chlywir y gwcw’n</a:t>
            </a:r>
          </a:p>
          <a:p>
            <a:pPr eaLnBrk="1" hangingPunct="1"/>
            <a:r>
              <a:rPr lang="en-GB" altLang="en-US" sz="3600">
                <a:latin typeface="Calibri" panose="020F0502020204030204" pitchFamily="34" charset="0"/>
                <a:cs typeface="Calibri" panose="020F0502020204030204" pitchFamily="34" charset="0"/>
              </a:rPr>
              <a:t>Canu’n braf yn ein tir</a:t>
            </a:r>
          </a:p>
          <a:p>
            <a:pPr eaLnBrk="1" hangingPunct="1"/>
            <a:endParaRPr lang="en-GB" altLang="en-US" sz="3600">
              <a:latin typeface="Calibri" panose="020F0502020204030204" pitchFamily="34" charset="0"/>
              <a:cs typeface="Calibri" panose="020F0502020204030204" pitchFamily="34" charset="0"/>
            </a:endParaRPr>
          </a:p>
          <a:p>
            <a:pPr eaLnBrk="1" hangingPunct="1"/>
            <a:r>
              <a:rPr lang="en-GB" altLang="en-US" sz="3600">
                <a:latin typeface="Calibri" panose="020F0502020204030204" pitchFamily="34" charset="0"/>
                <a:cs typeface="Calibri" panose="020F0502020204030204" pitchFamily="34" charset="0"/>
              </a:rPr>
              <a:t>Braf yn ein tir </a:t>
            </a:r>
          </a:p>
          <a:p>
            <a:pPr eaLnBrk="1" hangingPunct="1"/>
            <a:r>
              <a:rPr lang="en-GB" altLang="en-US" sz="3600">
                <a:latin typeface="Calibri" panose="020F0502020204030204" pitchFamily="34" charset="0"/>
                <a:cs typeface="Calibri" panose="020F0502020204030204" pitchFamily="34" charset="0"/>
              </a:rPr>
              <a:t>Braf yn ein tir</a:t>
            </a:r>
          </a:p>
          <a:p>
            <a:pPr eaLnBrk="1" hangingPunct="1"/>
            <a:r>
              <a:rPr lang="en-GB" altLang="en-US" sz="3600">
                <a:latin typeface="Calibri" panose="020F0502020204030204" pitchFamily="34" charset="0"/>
                <a:cs typeface="Calibri" panose="020F0502020204030204" pitchFamily="34" charset="0"/>
              </a:rPr>
              <a:t>Cwcw, Cwcw, Cwcw</a:t>
            </a:r>
          </a:p>
          <a:p>
            <a:pPr eaLnBrk="1" hangingPunct="1"/>
            <a:r>
              <a:rPr lang="en-GB" altLang="en-US" sz="3600">
                <a:latin typeface="Calibri" panose="020F0502020204030204" pitchFamily="34" charset="0"/>
                <a:cs typeface="Calibri" panose="020F0502020204030204" pitchFamily="34" charset="0"/>
              </a:rPr>
              <a:t>Canu’n braf yn ein tir</a:t>
            </a:r>
          </a:p>
        </p:txBody>
      </p:sp>
      <p:sp>
        <p:nvSpPr>
          <p:cNvPr id="11267" name="TextBox 2">
            <a:extLst>
              <a:ext uri="{FF2B5EF4-FFF2-40B4-BE49-F238E27FC236}">
                <a16:creationId xmlns:a16="http://schemas.microsoft.com/office/drawing/2014/main" id="{81CA4236-199D-4D33-A7AB-0768AF1C9814}"/>
              </a:ext>
            </a:extLst>
          </p:cNvPr>
          <p:cNvSpPr txBox="1">
            <a:spLocks noChangeArrowheads="1"/>
          </p:cNvSpPr>
          <p:nvPr/>
        </p:nvSpPr>
        <p:spPr bwMode="auto">
          <a:xfrm>
            <a:off x="1638362" y="1484313"/>
            <a:ext cx="6858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GB" altLang="en-US" sz="3600" b="1">
                <a:latin typeface="Calibri" panose="020F0502020204030204" pitchFamily="34" charset="0"/>
                <a:cs typeface="Calibri" panose="020F0502020204030204" pitchFamily="34" charset="0"/>
              </a:rPr>
              <a:t>A</a:t>
            </a:r>
          </a:p>
          <a:p>
            <a:pPr eaLnBrk="1" hangingPunct="1"/>
            <a:r>
              <a:rPr lang="en-GB" altLang="en-US" sz="3600" b="1">
                <a:latin typeface="Calibri" panose="020F0502020204030204" pitchFamily="34" charset="0"/>
                <a:cs typeface="Calibri" panose="020F0502020204030204" pitchFamily="34" charset="0"/>
              </a:rPr>
              <a:t>B</a:t>
            </a:r>
          </a:p>
          <a:p>
            <a:pPr eaLnBrk="1" hangingPunct="1"/>
            <a:r>
              <a:rPr lang="en-GB" altLang="en-US" sz="3600" b="1">
                <a:latin typeface="Calibri" panose="020F0502020204030204" pitchFamily="34" charset="0"/>
                <a:cs typeface="Calibri" panose="020F0502020204030204" pitchFamily="34" charset="0"/>
              </a:rPr>
              <a:t>C</a:t>
            </a:r>
          </a:p>
          <a:p>
            <a:pPr eaLnBrk="1" hangingPunct="1"/>
            <a:r>
              <a:rPr lang="en-GB" altLang="en-US" sz="3600" b="1">
                <a:latin typeface="Calibri" panose="020F0502020204030204" pitchFamily="34" charset="0"/>
                <a:cs typeface="Calibri" panose="020F0502020204030204" pitchFamily="34" charset="0"/>
              </a:rPr>
              <a:t>D</a:t>
            </a:r>
          </a:p>
        </p:txBody>
      </p:sp>
      <p:sp>
        <p:nvSpPr>
          <p:cNvPr id="8" name="Title 1">
            <a:extLst>
              <a:ext uri="{FF2B5EF4-FFF2-40B4-BE49-F238E27FC236}">
                <a16:creationId xmlns:a16="http://schemas.microsoft.com/office/drawing/2014/main" id="{365C259F-5D5A-4848-9021-C2E9305CD274}"/>
              </a:ext>
            </a:extLst>
          </p:cNvPr>
          <p:cNvSpPr txBox="1">
            <a:spLocks/>
          </p:cNvSpPr>
          <p:nvPr/>
        </p:nvSpPr>
        <p:spPr>
          <a:xfrm>
            <a:off x="1799692" y="274638"/>
            <a:ext cx="6887108" cy="1143000"/>
          </a:xfrm>
          <a:prstGeom prst="rect">
            <a:avLst/>
          </a:prstGeom>
        </p:spPr>
        <p:txBody>
          <a:bodyPr/>
          <a:lst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b="1" u="sng"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AND FOUR PARTS</a:t>
            </a:r>
          </a:p>
        </p:txBody>
      </p:sp>
      <p:pic>
        <p:nvPicPr>
          <p:cNvPr id="3" name="2 DAW HYFRYD FIS - 2 PARTS" descr="Badge with solid fill">
            <a:hlinkClick r:id="" action="ppaction://media"/>
            <a:extLst>
              <a:ext uri="{FF2B5EF4-FFF2-40B4-BE49-F238E27FC236}">
                <a16:creationId xmlns:a16="http://schemas.microsoft.com/office/drawing/2014/main" id="{3D313C32-5FF8-425F-ADDB-5A530EED03CA}"/>
              </a:ext>
            </a:extLst>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861151" y="1990662"/>
            <a:ext cx="1031292" cy="1031292"/>
          </a:xfrm>
          <a:prstGeom prst="rect">
            <a:avLst/>
          </a:prstGeom>
        </p:spPr>
      </p:pic>
      <p:pic>
        <p:nvPicPr>
          <p:cNvPr id="5" name="3 DAW HYFRID FIS - 4 PARTS" descr="Badge 4 with solid fill">
            <a:hlinkClick r:id="" action="ppaction://media"/>
            <a:extLst>
              <a:ext uri="{FF2B5EF4-FFF2-40B4-BE49-F238E27FC236}">
                <a16:creationId xmlns:a16="http://schemas.microsoft.com/office/drawing/2014/main" id="{15183A4B-C240-4262-AEC0-C92634647448}"/>
              </a:ext>
            </a:extLst>
          </p:cNvPr>
          <p:cNvPicPr>
            <a:picLocks noChangeAspect="1"/>
          </p:cNvPicPr>
          <p:nvPr>
            <a:audioFile r:link="rId4"/>
            <p:extLst>
              <p:ext uri="{DAA4B4D4-6D71-4841-9C94-3DE7FCFB9230}">
                <p14:media xmlns:p14="http://schemas.microsoft.com/office/powerpoint/2010/main" r:embed="rId3"/>
              </p:ext>
            </p:ext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861151" y="4661986"/>
            <a:ext cx="1031291" cy="1031291"/>
          </a:xfrm>
          <a:prstGeom prst="rect">
            <a:avLst/>
          </a:prstGeom>
        </p:spPr>
      </p:pic>
    </p:spTree>
    <p:extLst>
      <p:ext uri="{BB962C8B-B14F-4D97-AF65-F5344CB8AC3E}">
        <p14:creationId xmlns:p14="http://schemas.microsoft.com/office/powerpoint/2010/main" val="2585723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45322"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55539" fill="hold"/>
                                        <p:tgtEl>
                                          <p:spTgt spid="5"/>
                                        </p:tgtEl>
                                      </p:cBhvr>
                                    </p:cmd>
                                  </p:childTnLst>
                                </p:cTn>
                              </p:par>
                            </p:childTnLst>
                          </p:cTn>
                        </p:par>
                      </p:childTnLst>
                    </p:cTn>
                  </p:par>
                </p:childTnLst>
              </p:cTn>
              <p:nextCondLst>
                <p:cond evt="onClick" delay="0">
                  <p:tgtEl>
                    <p:spTgt spid="5"/>
                  </p:tgtEl>
                </p:cond>
              </p:nextCondLst>
            </p:seq>
            <p:audio>
              <p:cMediaNode vol="80000">
                <p:cTn id="22" fill="hold" display="0">
                  <p:stCondLst>
                    <p:cond delay="indefinite"/>
                  </p:stCondLst>
                  <p:endCondLst>
                    <p:cond evt="onStopAudio" delay="0">
                      <p:tgtEl>
                        <p:sldTgt/>
                      </p:tgtEl>
                    </p:cond>
                  </p:endCondLst>
                </p:cTn>
                <p:tgtEl>
                  <p:spTgt spid="5"/>
                </p:tgtEl>
              </p:cMediaNode>
            </p:audio>
          </p:childTnLst>
        </p:cTn>
      </p:par>
    </p:tnLst>
    <p:bldLst>
      <p:bldP spid="11266" grpId="0"/>
      <p:bldP spid="11267" grpId="0"/>
    </p:bldLst>
  </p:timing>
</p:sld>
</file>

<file path=ppt/theme/theme1.xml><?xml version="1.0" encoding="utf-8"?>
<a:theme xmlns:a="http://schemas.openxmlformats.org/drawingml/2006/main" name="Default Design">
  <a:themeElements>
    <a:clrScheme name="">
      <a:dk1>
        <a:srgbClr val="4C4C4C"/>
      </a:dk1>
      <a:lt1>
        <a:srgbClr val="FFFFFF"/>
      </a:lt1>
      <a:dk2>
        <a:srgbClr val="66CCFF"/>
      </a:dk2>
      <a:lt2>
        <a:srgbClr val="666666"/>
      </a:lt2>
      <a:accent1>
        <a:srgbClr val="CCCCCC"/>
      </a:accent1>
      <a:accent2>
        <a:srgbClr val="0080FF"/>
      </a:accent2>
      <a:accent3>
        <a:srgbClr val="FFFFFF"/>
      </a:accent3>
      <a:accent4>
        <a:srgbClr val="404040"/>
      </a:accent4>
      <a:accent5>
        <a:srgbClr val="E2E2E2"/>
      </a:accent5>
      <a:accent6>
        <a:srgbClr val="0073E7"/>
      </a:accent6>
      <a:hlink>
        <a:srgbClr val="666666"/>
      </a:hlink>
      <a:folHlink>
        <a:srgbClr val="E3294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482A1EFAB9244AAA4320D4C0B18FF5" ma:contentTypeVersion="11" ma:contentTypeDescription="Create a new document." ma:contentTypeScope="" ma:versionID="4ff69df3c497f8ba7261a03c34901c64">
  <xsd:schema xmlns:xsd="http://www.w3.org/2001/XMLSchema" xmlns:xs="http://www.w3.org/2001/XMLSchema" xmlns:p="http://schemas.microsoft.com/office/2006/metadata/properties" xmlns:ns2="9f68b055-6334-4ef2-96d7-500ae4da7452" targetNamespace="http://schemas.microsoft.com/office/2006/metadata/properties" ma:root="true" ma:fieldsID="59e35ca68963a3a9c1f0840e7f055270" ns2:_="">
    <xsd:import namespace="9f68b055-6334-4ef2-96d7-500ae4da74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8b055-6334-4ef2-96d7-500ae4da74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4AB06F-1035-41B9-9BFE-E456090B9016}"/>
</file>

<file path=customXml/itemProps2.xml><?xml version="1.0" encoding="utf-8"?>
<ds:datastoreItem xmlns:ds="http://schemas.openxmlformats.org/officeDocument/2006/customXml" ds:itemID="{579CA399-9B17-47AC-8B4B-25D3C313DE0E}"/>
</file>

<file path=customXml/itemProps3.xml><?xml version="1.0" encoding="utf-8"?>
<ds:datastoreItem xmlns:ds="http://schemas.openxmlformats.org/officeDocument/2006/customXml" ds:itemID="{228527DB-C58A-4F54-8B42-23165A40F80D}"/>
</file>

<file path=docProps/app.xml><?xml version="1.0" encoding="utf-8"?>
<Properties xmlns="http://schemas.openxmlformats.org/officeDocument/2006/extended-properties" xmlns:vt="http://schemas.openxmlformats.org/officeDocument/2006/docPropsVTypes">
  <Template/>
  <TotalTime>1961</TotalTime>
  <Words>225</Words>
  <Application>Microsoft Office PowerPoint</Application>
  <PresentationFormat>On-screen Show (4:3)</PresentationFormat>
  <Paragraphs>44</Paragraphs>
  <Slides>5</Slides>
  <Notes>3</Notes>
  <HiddenSlides>0</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Default Design</vt:lpstr>
      <vt:lpstr>PowerPoint Presentation</vt:lpstr>
      <vt:lpstr>PowerPoint Presentation</vt:lpstr>
      <vt:lpstr>PowerPoint Presentation</vt:lpstr>
      <vt:lpstr>PowerPoint Presentation</vt:lpstr>
      <vt:lpstr>PowerPoint Presentation</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Flag powerpoint template</dc:title>
  <dc:creator>Presentation Magazine</dc:creator>
  <cp:lastModifiedBy>Tara Smith</cp:lastModifiedBy>
  <cp:revision>100</cp:revision>
  <dcterms:modified xsi:type="dcterms:W3CDTF">2022-01-27T14:28:10Z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0x0101000E482A1EFAB9244AAA4320D4C0B18FF5</vt:lpwstr>
  </property>
</Properties>
</file>