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9" r:id="rId3"/>
    <p:sldId id="260" r:id="rId4"/>
    <p:sldId id="261" r:id="rId5"/>
    <p:sldId id="263" r:id="rId6"/>
    <p:sldId id="264" r:id="rId7"/>
    <p:sldId id="265" r:id="rId8"/>
    <p:sldId id="262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>
          <p15:clr>
            <a:srgbClr val="A4A3A4"/>
          </p15:clr>
        </p15:guide>
        <p15:guide id="2" pos="1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80"/>
    <a:srgbClr val="800040"/>
    <a:srgbClr val="F2FDF7"/>
    <a:srgbClr val="5D7E9D"/>
    <a:srgbClr val="191919"/>
    <a:srgbClr val="8000FF"/>
    <a:srgbClr val="0080F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8" autoAdjust="0"/>
    <p:restoredTop sz="91734" autoAdjust="0"/>
  </p:normalViewPr>
  <p:slideViewPr>
    <p:cSldViewPr snapToObjects="1">
      <p:cViewPr varScale="1">
        <p:scale>
          <a:sx n="61" d="100"/>
          <a:sy n="61" d="100"/>
        </p:scale>
        <p:origin x="708" y="56"/>
      </p:cViewPr>
      <p:guideLst>
        <p:guide orient="horz" pos="3360"/>
        <p:guide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A61A1E3-C4F5-418D-A52C-9A5AD7B1A2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421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7BE51AE-0644-4165-9A0C-493D8466CE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319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17BE33-6C7C-49DF-98E2-FAEDF299BA23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5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52941B-879C-42BA-B5E2-F1D2ACB01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00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52253-E7AD-4D94-BC46-72F909B7C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1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26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26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F3F0F-1947-4B1E-9BCA-49F823D83B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12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5FA6A-237A-4F6B-A414-7617F2E26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36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164BD-8894-4569-BFFB-7FB26FE00D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534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4F0A4-C518-465E-AE98-EF38CA48D9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368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11D0-C221-475D-9E4B-B1C17557F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83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E3252-EFFA-4643-AE97-EF5A73CDC9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201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D64E-1016-463A-92DF-9A526ECCD8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603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13605-62CF-41AB-A029-BDC51CC96A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02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94F8-092D-4E79-AC1F-417738B148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137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B2043-2BAE-4D63-8BF7-FAA024CAB0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470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274B8-09A2-4042-A9EB-8240BE512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638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8" t="23334" r="61761" b="19835"/>
          <a:stretch>
            <a:fillRect/>
          </a:stretch>
        </p:blipFill>
        <p:spPr bwMode="auto">
          <a:xfrm>
            <a:off x="-14288" y="0"/>
            <a:ext cx="1677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3"/>
          <p:cNvSpPr>
            <a:spLocks noChangeArrowheads="1"/>
          </p:cNvSpPr>
          <p:nvPr userDrawn="1"/>
        </p:nvSpPr>
        <p:spPr bwMode="auto">
          <a:xfrm>
            <a:off x="1600200" y="0"/>
            <a:ext cx="75438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AB1AF43-CB6D-4C77-A784-134BAF3349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sv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microsoft.com/office/2007/relationships/media" Target="../media/media6.mp3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jpeg"/><Relationship Id="rId5" Type="http://schemas.openxmlformats.org/officeDocument/2006/relationships/video" Target="https://www.youtube.com/embed/Dbs7F2WJ238?feature=oembed" TargetMode="External"/><Relationship Id="rId10" Type="http://schemas.openxmlformats.org/officeDocument/2006/relationships/image" Target="../media/image16.svg"/><Relationship Id="rId4" Type="http://schemas.openxmlformats.org/officeDocument/2006/relationships/audio" Target="../media/media6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3" name="Text Box 58"/>
          <p:cNvSpPr txBox="1">
            <a:spLocks noChangeArrowheads="1"/>
          </p:cNvSpPr>
          <p:nvPr/>
        </p:nvSpPr>
        <p:spPr bwMode="auto">
          <a:xfrm>
            <a:off x="898525" y="30146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C9860-50B5-4261-A120-A22EC570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124" name="Rectangle 62"/>
          <p:cNvSpPr>
            <a:spLocks noChangeArrowheads="1"/>
          </p:cNvSpPr>
          <p:nvPr/>
        </p:nvSpPr>
        <p:spPr bwMode="auto">
          <a:xfrm>
            <a:off x="-508" y="5697252"/>
            <a:ext cx="914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MIGLDI MAGLDI</a:t>
            </a:r>
            <a:endParaRPr lang="en-US" alt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28" y="-27384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MIGLDI MAGLDI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37B56-1095-4496-A5D1-0D5E4CD4A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115616"/>
            <a:ext cx="4680520" cy="5697252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Fine and pleasant is the Smithy,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In its blazing brilliant glory,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With the smith as black as evil,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Making music upon the anvil.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Fine and pleasant is the hurry,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evning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to the Smithy,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When the frost and snow are biting,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And the roaring fire inviting.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Miggledee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maggledee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81D83898-7FCF-4B47-8E9E-E0268767A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829" y="5117157"/>
            <a:ext cx="2096205" cy="160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IGLDI MAGLDI" descr="Mining tools with solid fill">
            <a:hlinkClick r:id="" action="ppaction://media"/>
            <a:extLst>
              <a:ext uri="{FF2B5EF4-FFF2-40B4-BE49-F238E27FC236}">
                <a16:creationId xmlns:a16="http://schemas.microsoft.com/office/drawing/2014/main" id="{DA3C8D73-2031-4C63-85C5-C0931E56D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642678" y="133447"/>
            <a:ext cx="1283320" cy="128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44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4352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MIGLDI MAGLDI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37B56-1095-4496-A5D1-0D5E4CD4A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89" y="1088740"/>
            <a:ext cx="6923112" cy="575490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Fine and pleasant is the vigil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For the sparks about the anvil,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There is music in the clamour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Of the deftly wielded hammer.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Fine and pleasant now attending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To the stubborn iron bending,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Tink,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tink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tink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– enlarge, -diminish,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One, two, three, four, five and finish.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3091DF7-A8CE-466B-8020-1381DA4EF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829" y="5117157"/>
            <a:ext cx="2096205" cy="160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64CB5A-50E7-42A3-B7E6-F5217E615338}"/>
              </a:ext>
            </a:extLst>
          </p:cNvPr>
          <p:cNvSpPr txBox="1">
            <a:spLocks/>
          </p:cNvSpPr>
          <p:nvPr/>
        </p:nvSpPr>
        <p:spPr bwMode="auto">
          <a:xfrm>
            <a:off x="4682777" y="1088740"/>
            <a:ext cx="3816424" cy="2988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Fine and pleasant is the Smithy,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FontTx/>
              <a:buNone/>
            </a:pPr>
            <a:r>
              <a:rPr lang="en-GB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Is to hear the song and story,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FontTx/>
              <a:buNone/>
            </a:pPr>
            <a:r>
              <a:rPr lang="en-GB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In a crowd of fine good fellows,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FontTx/>
              <a:buNone/>
            </a:pPr>
            <a:r>
              <a:rPr lang="en-GB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‘Round the droning, panting bellows. </a:t>
            </a:r>
          </a:p>
          <a:p>
            <a:pPr marL="0" indent="0">
              <a:buNone/>
            </a:pP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FontTx/>
              <a:buNone/>
            </a:pPr>
            <a:r>
              <a:rPr lang="en-GB" sz="18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1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00" y="152636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CALL AND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37B56-1095-4496-A5D1-0D5E4CD4A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314788"/>
            <a:ext cx="7243678" cy="5390575"/>
          </a:xfrm>
          <a:solidFill>
            <a:schemeClr val="bg1"/>
          </a:solidFill>
        </p:spPr>
        <p:txBody>
          <a:bodyPr/>
          <a:lstStyle/>
          <a:p>
            <a:pPr marL="0" indent="0" algn="just">
              <a:buNone/>
            </a:pP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is a ‘call and response’ song. A call and response is like a question and an answer. </a:t>
            </a:r>
          </a:p>
          <a:p>
            <a:pPr marL="0" indent="0" algn="just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 first phrase is the call, ‘Fine and pleasant is the Smithy’, followed by the response ‘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hey, now, now.’ Here are some call and response songs from around the world. What countries do you think they are from?</a:t>
            </a:r>
          </a:p>
          <a:p>
            <a:pPr marL="0" indent="0" algn="just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What are the main features of call and response songs? Using the Musical features worksheet, fill in the features of a call and response song.</a:t>
            </a:r>
          </a:p>
          <a:p>
            <a:pPr marL="0" indent="0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hi Chi Bud Oh" descr="Badge 3 with solid fill">
            <a:hlinkClick r:id="" action="ppaction://media"/>
            <a:extLst>
              <a:ext uri="{FF2B5EF4-FFF2-40B4-BE49-F238E27FC236}">
                <a16:creationId xmlns:a16="http://schemas.microsoft.com/office/drawing/2014/main" id="{4A6A5D00-0BF3-4B0D-AAF4-A3BB7AB03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033184" y="3856955"/>
            <a:ext cx="1751284" cy="1751284"/>
          </a:xfrm>
          <a:prstGeom prst="rect">
            <a:avLst/>
          </a:prstGeom>
        </p:spPr>
      </p:pic>
      <p:pic>
        <p:nvPicPr>
          <p:cNvPr id="5" name="KYE KYE KULE" descr="Badge 1 with solid fill">
            <a:hlinkClick r:id="" action="ppaction://media"/>
            <a:extLst>
              <a:ext uri="{FF2B5EF4-FFF2-40B4-BE49-F238E27FC236}">
                <a16:creationId xmlns:a16="http://schemas.microsoft.com/office/drawing/2014/main" id="{EBBE4879-65C4-48E5-B38C-46B84E57CE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822674" y="3825044"/>
            <a:ext cx="1836204" cy="1836204"/>
          </a:xfrm>
          <a:prstGeom prst="rect">
            <a:avLst/>
          </a:prstGeom>
        </p:spPr>
      </p:pic>
      <p:pic>
        <p:nvPicPr>
          <p:cNvPr id="6" name="QAWWALI - SUFISCORE" descr="Badge with solid fill">
            <a:hlinkClick r:id="" action="ppaction://media"/>
            <a:extLst>
              <a:ext uri="{FF2B5EF4-FFF2-40B4-BE49-F238E27FC236}">
                <a16:creationId xmlns:a16="http://schemas.microsoft.com/office/drawing/2014/main" id="{33963C16-C818-4BAB-9305-59AA9902B7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448586" y="3825044"/>
            <a:ext cx="1836204" cy="1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8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00" y="152636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ONOMATOPOEIA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37B56-1095-4496-A5D1-0D5E4CD4A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684" y="1700808"/>
            <a:ext cx="7272808" cy="4355976"/>
          </a:xfrm>
          <a:solidFill>
            <a:schemeClr val="bg1"/>
          </a:solidFill>
        </p:spPr>
        <p:txBody>
          <a:bodyPr/>
          <a:lstStyle/>
          <a:p>
            <a:pPr marL="0" indent="0" algn="just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 lyrics ‘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hey now, now’ is supposed to represent the sound of the hammer hitting the anvil. This can be called an onomatopoeia.</a:t>
            </a:r>
          </a:p>
          <a:p>
            <a:pPr marL="0" indent="0" algn="just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Here are some other examples:</a:t>
            </a: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Tick Tick Boom" descr="Hourglass 30% with solid fill">
            <a:hlinkClick r:id="" action="ppaction://media"/>
            <a:extLst>
              <a:ext uri="{FF2B5EF4-FFF2-40B4-BE49-F238E27FC236}">
                <a16:creationId xmlns:a16="http://schemas.microsoft.com/office/drawing/2014/main" id="{E7AE883C-897C-4B6D-A5FF-1F05F0463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637540" y="4676806"/>
            <a:ext cx="1284300" cy="1284300"/>
          </a:xfrm>
          <a:prstGeom prst="rect">
            <a:avLst/>
          </a:prstGeom>
        </p:spPr>
      </p:pic>
      <p:pic>
        <p:nvPicPr>
          <p:cNvPr id="5" name="Splish Splash" descr="Soap with solid fill">
            <a:hlinkClick r:id="" action="ppaction://media"/>
            <a:extLst>
              <a:ext uri="{FF2B5EF4-FFF2-40B4-BE49-F238E27FC236}">
                <a16:creationId xmlns:a16="http://schemas.microsoft.com/office/drawing/2014/main" id="{E0AFF7E3-75DE-4FFA-BA1C-AC17AC0C1D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506460" y="4239778"/>
            <a:ext cx="1800200" cy="1800200"/>
          </a:xfrm>
          <a:prstGeom prst="rect">
            <a:avLst/>
          </a:prstGeom>
        </p:spPr>
      </p:pic>
      <p:pic>
        <p:nvPicPr>
          <p:cNvPr id="7" name="Online Media 6" title="Chitty Chitty Bang Bang - Dick Van Dyke, Sally Ann Howes, Heather Ripley, and Adrian Hall">
            <a:hlinkClick r:id="" action="ppaction://media"/>
            <a:extLst>
              <a:ext uri="{FF2B5EF4-FFF2-40B4-BE49-F238E27FC236}">
                <a16:creationId xmlns:a16="http://schemas.microsoft.com/office/drawing/2014/main" id="{4EC37C10-6BDB-41B5-A546-DADE5EABD13C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1"/>
          <a:stretch>
            <a:fillRect/>
          </a:stretch>
        </p:blipFill>
        <p:spPr>
          <a:xfrm>
            <a:off x="3306660" y="4077072"/>
            <a:ext cx="4221034" cy="2384884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3711766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00" y="152636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CHANGING PROFESSIONS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37B56-1095-4496-A5D1-0D5E4CD4A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1700" y="1484784"/>
            <a:ext cx="6851104" cy="522058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We are going to change the lyrics of the original song, changing the profession and response. Here is my example:</a:t>
            </a: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Fine and pleasant is the </a:t>
            </a:r>
            <a:r>
              <a:rPr lang="en-GB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mechanic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Chitty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chitty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bang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bang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chitty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chitty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bang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bang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 their blazing brilliant glory,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Chitty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chitty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bang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bang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chitty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chitty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bang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bang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With the </a:t>
            </a:r>
            <a:r>
              <a:rPr lang="en-GB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mechanic fixing car parts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Chitty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chitty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bang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bang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chitty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chitty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bang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bang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Making music on the </a:t>
            </a:r>
            <a:r>
              <a:rPr lang="en-GB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engine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Chitty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chitty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bang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bang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, chitty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chitty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bang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bang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81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00" y="152636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CHANGING PROFESSIONS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37B56-1095-4496-A5D1-0D5E4CD4A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1700" y="1700808"/>
            <a:ext cx="6768752" cy="4355976"/>
          </a:xfrm>
          <a:solidFill>
            <a:schemeClr val="bg1"/>
          </a:solidFill>
        </p:spPr>
        <p:txBody>
          <a:bodyPr/>
          <a:lstStyle/>
          <a:p>
            <a:pPr marL="0" indent="0" algn="just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Let’s take some suggestions of other professions and their respective sounds.</a:t>
            </a: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 your groups, choose a job and write new lyrics for the call and the new rhythm/ sound effects for the response.</a:t>
            </a:r>
          </a:p>
          <a:p>
            <a:pPr marL="0" indent="0" algn="just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Practice your new lyrics and rhythms together. Think about what instruments would be suitable to play your response.</a:t>
            </a: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536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00" y="152636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CLASS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37B56-1095-4496-A5D1-0D5E4CD4A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00808"/>
            <a:ext cx="7236804" cy="5112060"/>
          </a:xfrm>
          <a:solidFill>
            <a:schemeClr val="bg1"/>
          </a:solidFill>
        </p:spPr>
        <p:txBody>
          <a:bodyPr/>
          <a:lstStyle/>
          <a:p>
            <a:pPr marL="0" indent="0" algn="just">
              <a:buNone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Choose the performing order of each group. We will finish with the first verse of the original song.</a:t>
            </a:r>
          </a:p>
          <a:p>
            <a:pPr marL="0" indent="0" algn="just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Group 1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Group 2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Group 3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Group 4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Everyone!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1C54DB-3F9E-4550-8B16-9446859553DE}"/>
              </a:ext>
            </a:extLst>
          </p:cNvPr>
          <p:cNvSpPr txBox="1">
            <a:spLocks/>
          </p:cNvSpPr>
          <p:nvPr/>
        </p:nvSpPr>
        <p:spPr bwMode="auto">
          <a:xfrm>
            <a:off x="5076056" y="2712740"/>
            <a:ext cx="3960440" cy="27814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000" b="1" i="1" u="sng" kern="0" dirty="0">
                <a:latin typeface="Calibri" panose="020F0502020204030204" pitchFamily="34" charset="0"/>
                <a:cs typeface="Calibri" panose="020F0502020204030204" pitchFamily="34" charset="0"/>
              </a:rPr>
              <a:t>FINAL VERSE</a:t>
            </a:r>
          </a:p>
          <a:p>
            <a:pPr marL="0" indent="0">
              <a:buFontTx/>
              <a:buNone/>
            </a:pPr>
            <a:r>
              <a:rPr lang="en-GB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Fine and pleasant is the Smithy, </a:t>
            </a:r>
          </a:p>
          <a:p>
            <a:pPr marL="0" indent="0">
              <a:buFontTx/>
              <a:buNone/>
            </a:pPr>
            <a:r>
              <a:rPr lang="en-GB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FontTx/>
              <a:buNone/>
            </a:pPr>
            <a:r>
              <a:rPr lang="en-GB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In its blazing brilliant glory, </a:t>
            </a:r>
          </a:p>
          <a:p>
            <a:pPr marL="0" indent="0">
              <a:buFontTx/>
              <a:buNone/>
            </a:pPr>
            <a:r>
              <a:rPr lang="en-GB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FontTx/>
              <a:buNone/>
            </a:pPr>
            <a:r>
              <a:rPr lang="en-GB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With the smith as black as evil, </a:t>
            </a:r>
          </a:p>
          <a:p>
            <a:pPr marL="0" indent="0">
              <a:buFontTx/>
              <a:buNone/>
            </a:pPr>
            <a:r>
              <a:rPr lang="en-GB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  <a:p>
            <a:pPr marL="0" indent="0">
              <a:buFontTx/>
              <a:buNone/>
            </a:pPr>
            <a:r>
              <a:rPr lang="en-GB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Making music upon the anvil. </a:t>
            </a:r>
          </a:p>
          <a:p>
            <a:pPr marL="0" indent="0">
              <a:buFontTx/>
              <a:buNone/>
            </a:pPr>
            <a:r>
              <a:rPr lang="en-GB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Migldi</a:t>
            </a:r>
            <a:r>
              <a:rPr lang="en-GB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magldi</a:t>
            </a:r>
            <a:r>
              <a:rPr lang="en-GB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hey, now, now. </a:t>
            </a:r>
          </a:p>
        </p:txBody>
      </p:sp>
      <p:pic>
        <p:nvPicPr>
          <p:cNvPr id="5" name="MIGLDI MAGLDI BT" descr="Mining tools with solid fill">
            <a:hlinkClick r:id="" action="ppaction://media"/>
            <a:extLst>
              <a:ext uri="{FF2B5EF4-FFF2-40B4-BE49-F238E27FC236}">
                <a16:creationId xmlns:a16="http://schemas.microsoft.com/office/drawing/2014/main" id="{B5EAD532-9248-4D28-9B5E-CF10E665E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136520" y="280498"/>
            <a:ext cx="887276" cy="88727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7E3A2FF-082F-4BC1-9B19-7C1DDC407679}"/>
              </a:ext>
            </a:extLst>
          </p:cNvPr>
          <p:cNvSpPr/>
          <p:nvPr/>
        </p:nvSpPr>
        <p:spPr>
          <a:xfrm rot="18451142">
            <a:off x="3428227" y="3444674"/>
            <a:ext cx="1807430" cy="639657"/>
          </a:xfrm>
          <a:prstGeom prst="rightArrow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289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67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 animBg="1"/>
      <p:bldP spid="4" grpId="0" uiExpand="1" build="p" animBg="1"/>
      <p:bldP spid="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FFFFFF"/>
      </a:lt1>
      <a:dk2>
        <a:srgbClr val="66CCFF"/>
      </a:dk2>
      <a:lt2>
        <a:srgbClr val="666666"/>
      </a:lt2>
      <a:accent1>
        <a:srgbClr val="CCCCCC"/>
      </a:accent1>
      <a:accent2>
        <a:srgbClr val="0080FF"/>
      </a:accent2>
      <a:accent3>
        <a:srgbClr val="FFFFFF"/>
      </a:accent3>
      <a:accent4>
        <a:srgbClr val="404040"/>
      </a:accent4>
      <a:accent5>
        <a:srgbClr val="E2E2E2"/>
      </a:accent5>
      <a:accent6>
        <a:srgbClr val="0073E7"/>
      </a:accent6>
      <a:hlink>
        <a:srgbClr val="666666"/>
      </a:hlink>
      <a:folHlink>
        <a:srgbClr val="E3294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482A1EFAB9244AAA4320D4C0B18FF5" ma:contentTypeVersion="11" ma:contentTypeDescription="Create a new document." ma:contentTypeScope="" ma:versionID="4ff69df3c497f8ba7261a03c34901c64">
  <xsd:schema xmlns:xsd="http://www.w3.org/2001/XMLSchema" xmlns:xs="http://www.w3.org/2001/XMLSchema" xmlns:p="http://schemas.microsoft.com/office/2006/metadata/properties" xmlns:ns2="9f68b055-6334-4ef2-96d7-500ae4da7452" targetNamespace="http://schemas.microsoft.com/office/2006/metadata/properties" ma:root="true" ma:fieldsID="59e35ca68963a3a9c1f0840e7f055270" ns2:_="">
    <xsd:import namespace="9f68b055-6334-4ef2-96d7-500ae4da74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8b055-6334-4ef2-96d7-500ae4da74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508FE1-02BC-446F-9224-BC34964DAADA}"/>
</file>

<file path=customXml/itemProps2.xml><?xml version="1.0" encoding="utf-8"?>
<ds:datastoreItem xmlns:ds="http://schemas.openxmlformats.org/officeDocument/2006/customXml" ds:itemID="{84585A13-15F2-4C69-8F4B-C2F53EDCBFEA}"/>
</file>

<file path=customXml/itemProps3.xml><?xml version="1.0" encoding="utf-8"?>
<ds:datastoreItem xmlns:ds="http://schemas.openxmlformats.org/officeDocument/2006/customXml" ds:itemID="{08B92F30-BDD1-4A1A-B137-AD58DEE7403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2207</TotalTime>
  <Words>722</Words>
  <Application>Microsoft Office PowerPoint</Application>
  <PresentationFormat>On-screen Show (4:3)</PresentationFormat>
  <Paragraphs>102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Default Design</vt:lpstr>
      <vt:lpstr>PowerPoint Presentation</vt:lpstr>
      <vt:lpstr>MIGLDI MAGLDI</vt:lpstr>
      <vt:lpstr>MIGLDI MAGLDI</vt:lpstr>
      <vt:lpstr>CALL AND RESPONSE</vt:lpstr>
      <vt:lpstr>ONOMATOPOEIA</vt:lpstr>
      <vt:lpstr>CHANGING PROFESSIONS</vt:lpstr>
      <vt:lpstr>CHANGING PROFESSIONS</vt:lpstr>
      <vt:lpstr>CLASS PERFORMANCE</vt:lpstr>
    </vt:vector>
  </TitlesOfParts>
  <Company>Presentation Magazine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British Flag powerpoint template</dc:title>
  <dc:creator>Presentation Magazine</dc:creator>
  <cp:lastModifiedBy>Tara Smith</cp:lastModifiedBy>
  <cp:revision>121</cp:revision>
  <dcterms:modified xsi:type="dcterms:W3CDTF">2022-02-09T12:55:33Z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0x0101000E482A1EFAB9244AAA4320D4C0B18FF5</vt:lpwstr>
  </property>
</Properties>
</file>